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229" r:id="rId5"/>
    <p:sldMasterId id="2147483648" r:id="rId6"/>
    <p:sldMasterId id="2147484952" r:id="rId7"/>
  </p:sldMasterIdLst>
  <p:notesMasterIdLst>
    <p:notesMasterId r:id="rId31"/>
  </p:notesMasterIdLst>
  <p:sldIdLst>
    <p:sldId id="1719" r:id="rId8"/>
    <p:sldId id="267" r:id="rId9"/>
    <p:sldId id="260" r:id="rId10"/>
    <p:sldId id="262" r:id="rId11"/>
    <p:sldId id="268" r:id="rId12"/>
    <p:sldId id="269" r:id="rId13"/>
    <p:sldId id="270" r:id="rId14"/>
    <p:sldId id="271" r:id="rId15"/>
    <p:sldId id="272" r:id="rId16"/>
    <p:sldId id="273" r:id="rId17"/>
    <p:sldId id="274" r:id="rId18"/>
    <p:sldId id="276" r:id="rId19"/>
    <p:sldId id="2076138059" r:id="rId20"/>
    <p:sldId id="277" r:id="rId21"/>
    <p:sldId id="2076138060" r:id="rId22"/>
    <p:sldId id="265" r:id="rId23"/>
    <p:sldId id="264" r:id="rId24"/>
    <p:sldId id="263" r:id="rId25"/>
    <p:sldId id="2076137296" r:id="rId26"/>
    <p:sldId id="2076137297" r:id="rId27"/>
    <p:sldId id="2076137289" r:id="rId28"/>
    <p:sldId id="3303" r:id="rId29"/>
    <p:sldId id="3304"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9" autoAdjust="0"/>
    <p:restoredTop sz="94717"/>
  </p:normalViewPr>
  <p:slideViewPr>
    <p:cSldViewPr snapToGrid="0">
      <p:cViewPr varScale="1">
        <p:scale>
          <a:sx n="178" d="100"/>
          <a:sy n="178" d="100"/>
        </p:scale>
        <p:origin x="7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bleStyles" Target="tableStyle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0E4B7-35A3-457D-AAF5-36FCE82EC1B2}" type="datetimeFigureOut">
              <a:rPr lang="en-BE" smtClean="0"/>
              <a:t>12/8/21</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24CAB-5592-4D14-B3F1-098977B43991}" type="slidenum">
              <a:rPr lang="en-BE" smtClean="0"/>
              <a:t>‹#›</a:t>
            </a:fld>
            <a:endParaRPr lang="en-BE"/>
          </a:p>
        </p:txBody>
      </p:sp>
    </p:spTree>
    <p:extLst>
      <p:ext uri="{BB962C8B-B14F-4D97-AF65-F5344CB8AC3E}">
        <p14:creationId xmlns:p14="http://schemas.microsoft.com/office/powerpoint/2010/main" val="3740739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rchitecture/guide/iiot-guidance/iiot-architectur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12/8/21 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59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TSI environment</a:t>
            </a:r>
          </a:p>
          <a:p>
            <a:r>
              <a:rPr lang="en-US" dirty="0" err="1"/>
              <a:t>Javascript</a:t>
            </a:r>
            <a:r>
              <a:rPr lang="en-US" dirty="0"/>
              <a:t>: https://tsiclientsample.azurewebsites.net/</a:t>
            </a:r>
            <a:endParaRPr lang="en-BE" dirty="0"/>
          </a:p>
        </p:txBody>
      </p:sp>
      <p:sp>
        <p:nvSpPr>
          <p:cNvPr id="4" name="Slide Number Placeholder 3"/>
          <p:cNvSpPr>
            <a:spLocks noGrp="1"/>
          </p:cNvSpPr>
          <p:nvPr>
            <p:ph type="sldNum" sz="quarter" idx="5"/>
          </p:nvPr>
        </p:nvSpPr>
        <p:spPr/>
        <p:txBody>
          <a:bodyPr/>
          <a:lstStyle/>
          <a:p>
            <a:fld id="{99F24CAB-5592-4D14-B3F1-098977B43991}" type="slidenum">
              <a:rPr lang="en-BE" smtClean="0"/>
              <a:t>12</a:t>
            </a:fld>
            <a:endParaRPr lang="en-BE"/>
          </a:p>
        </p:txBody>
      </p:sp>
    </p:spTree>
    <p:extLst>
      <p:ext uri="{BB962C8B-B14F-4D97-AF65-F5344CB8AC3E}">
        <p14:creationId xmlns:p14="http://schemas.microsoft.com/office/powerpoint/2010/main" val="1242074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Time Series Insights is up and running, new data is synced continuously via the TSM Update API, providing you near real-time visualizations of your streaming data. You can also send logical twin models and device twin models directly to the TSM Update API for seamless integration into the Time Series Model.</a:t>
            </a:r>
          </a:p>
          <a:p>
            <a:endParaRPr lang="en-US" dirty="0"/>
          </a:p>
          <a:p>
            <a:endParaRPr lang="en-US" dirty="0"/>
          </a:p>
          <a:p>
            <a:r>
              <a:rPr lang="en-US" b="1" dirty="0"/>
              <a:t>Transition: Does Time Series Insights support AI and machine learning? (click)</a:t>
            </a:r>
          </a:p>
          <a:p>
            <a:br>
              <a:rPr lang="en-US" dirty="0"/>
            </a:br>
            <a:endParaRPr lang="en-US" dirty="0"/>
          </a:p>
        </p:txBody>
      </p:sp>
      <p:sp>
        <p:nvSpPr>
          <p:cNvPr id="4" name="Slide Number Placeholder 3"/>
          <p:cNvSpPr>
            <a:spLocks noGrp="1"/>
          </p:cNvSpPr>
          <p:nvPr>
            <p:ph type="sldNum" sz="quarter" idx="5"/>
          </p:nvPr>
        </p:nvSpPr>
        <p:spPr/>
        <p:txBody>
          <a:bodyPr/>
          <a:lstStyle/>
          <a:p>
            <a:fld id="{02A98B09-248D-46AC-A938-69636AF4D10C}" type="slidenum">
              <a:rPr lang="en-US" smtClean="0"/>
              <a:t>13</a:t>
            </a:fld>
            <a:endParaRPr lang="en-US"/>
          </a:p>
        </p:txBody>
      </p:sp>
    </p:spTree>
    <p:extLst>
      <p:ext uri="{BB962C8B-B14F-4D97-AF65-F5344CB8AC3E}">
        <p14:creationId xmlns:p14="http://schemas.microsoft.com/office/powerpoint/2010/main" val="70021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8331B6-E273-4368-9182-1C0EA1AA6A6A}" type="slidenum">
              <a:rPr lang="en-US" smtClean="0"/>
              <a:t>14</a:t>
            </a:fld>
            <a:endParaRPr lang="en-US"/>
          </a:p>
        </p:txBody>
      </p:sp>
    </p:spTree>
    <p:extLst>
      <p:ext uri="{BB962C8B-B14F-4D97-AF65-F5344CB8AC3E}">
        <p14:creationId xmlns:p14="http://schemas.microsoft.com/office/powerpoint/2010/main" val="127727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a:t>
            </a:r>
            <a:r>
              <a:rPr lang="fr-BE" dirty="0">
                <a:hlinkClick r:id="rId3"/>
              </a:rPr>
              <a:t>Azure </a:t>
            </a:r>
            <a:r>
              <a:rPr lang="fr-BE" dirty="0" err="1">
                <a:hlinkClick r:id="rId3"/>
              </a:rPr>
              <a:t>Industrial</a:t>
            </a:r>
            <a:r>
              <a:rPr lang="fr-BE" dirty="0">
                <a:hlinkClick r:id="rId3"/>
              </a:rPr>
              <a:t> IoT guidance - Azure Application Architecture Guide | Microsoft Docs</a:t>
            </a:r>
            <a:endParaRPr lang="en-BE" dirty="0"/>
          </a:p>
        </p:txBody>
      </p:sp>
      <p:sp>
        <p:nvSpPr>
          <p:cNvPr id="4" name="Slide Number Placeholder 3"/>
          <p:cNvSpPr>
            <a:spLocks noGrp="1"/>
          </p:cNvSpPr>
          <p:nvPr>
            <p:ph type="sldNum" sz="quarter" idx="5"/>
          </p:nvPr>
        </p:nvSpPr>
        <p:spPr/>
        <p:txBody>
          <a:bodyPr/>
          <a:lstStyle/>
          <a:p>
            <a:fld id="{99F24CAB-5592-4D14-B3F1-098977B43991}" type="slidenum">
              <a:rPr lang="en-BE" smtClean="0"/>
              <a:t>15</a:t>
            </a:fld>
            <a:endParaRPr lang="en-BE"/>
          </a:p>
        </p:txBody>
      </p:sp>
    </p:spTree>
    <p:extLst>
      <p:ext uri="{BB962C8B-B14F-4D97-AF65-F5344CB8AC3E}">
        <p14:creationId xmlns:p14="http://schemas.microsoft.com/office/powerpoint/2010/main" val="349871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B389958-43A6-4AFF-AE9D-8E719926AF2F}" type="datetime8">
              <a:rPr lang="en-US" smtClean="0"/>
              <a:t>12/8/21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34941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C0BDF6E-9373-49F0-93B7-53DAA41E6A31}" type="datetime8">
              <a:rPr lang="en-US" smtClean="0"/>
              <a:t>12/8/21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9552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12/8/21 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78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Positioning TSI - what does it offer</a:t>
            </a:r>
            <a:endParaRPr lang="en-US" sz="18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Ingest pipeline</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Warm and cold</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Query with multiple aggregates and scalar functions</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View with dashboard</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Parquet storage - own the data - take data out and use it in other system (</a:t>
            </a:r>
            <a:r>
              <a:rPr lang="en-US" sz="1800" dirty="0" err="1">
                <a:effectLst/>
                <a:latin typeface="Calibri" panose="020F0502020204030204" pitchFamily="34" charset="0"/>
              </a:rPr>
              <a:t>databricks</a:t>
            </a:r>
            <a:r>
              <a:rPr lang="en-US" sz="1800" dirty="0">
                <a:effectLst/>
                <a:latin typeface="Calibri" panose="020F0502020204030204" pitchFamily="34" charset="0"/>
              </a:rPr>
              <a:t>)</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Visualizations, standard deviations,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Contextualize and author a model</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JavaScript SDK - can bring in related datasets, build own custom UI</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PAYG - start small, pay as you grow</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Scale with you</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73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IoT Hub &gt; stream into TSI</a:t>
            </a:r>
          </a:p>
          <a:p>
            <a:pPr marL="0" marR="0">
              <a:spcBef>
                <a:spcPts val="0"/>
              </a:spcBef>
              <a:spcAft>
                <a:spcPts val="0"/>
              </a:spcAft>
            </a:pPr>
            <a:r>
              <a:rPr lang="en-US" sz="1800" dirty="0">
                <a:effectLst/>
                <a:latin typeface="Calibri" panose="020F0502020204030204" pitchFamily="34" charset="0"/>
              </a:rPr>
              <a:t>Stream analytics often used + triggering outside via functions</a:t>
            </a:r>
          </a:p>
          <a:p>
            <a:pPr marL="0" marR="0">
              <a:spcBef>
                <a:spcPts val="0"/>
              </a:spcBef>
              <a:spcAft>
                <a:spcPts val="0"/>
              </a:spcAft>
            </a:pPr>
            <a:r>
              <a:rPr lang="en-US" sz="1800" dirty="0">
                <a:effectLst/>
                <a:latin typeface="Calibri" panose="020F0502020204030204" pitchFamily="34" charset="0"/>
              </a:rPr>
              <a:t>In TSI</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Customer creates hierarchy</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Explore data via PBI, PBI connector</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TSI Explorer</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Or build custom apps via JavaScript</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For more advanced analytics - use Databricks to take data out (</a:t>
            </a:r>
            <a:r>
              <a:rPr lang="en-US" sz="1800" dirty="0" err="1">
                <a:effectLst/>
                <a:latin typeface="Calibri" panose="020F0502020204030204" pitchFamily="34" charset="0"/>
              </a:rPr>
              <a:t>todo</a:t>
            </a:r>
            <a:r>
              <a:rPr lang="en-US" sz="1800" dirty="0">
                <a:effectLst/>
                <a:latin typeface="Calibri" panose="020F0502020204030204" pitchFamily="34" charset="0"/>
              </a:rPr>
              <a:t> in future there will be a Spark connector, today it's Parquet directly - later on easier to parse the time series data)</a:t>
            </a:r>
          </a:p>
          <a:p>
            <a:endParaRPr lang="en-US" dirty="0">
              <a:cs typeface="Calibri"/>
            </a:endParaRPr>
          </a:p>
        </p:txBody>
      </p:sp>
      <p:sp>
        <p:nvSpPr>
          <p:cNvPr id="4" name="Slide Number Placeholder 3"/>
          <p:cNvSpPr>
            <a:spLocks noGrp="1"/>
          </p:cNvSpPr>
          <p:nvPr>
            <p:ph type="sldNum" sz="quarter" idx="5"/>
          </p:nvPr>
        </p:nvSpPr>
        <p:spPr/>
        <p:txBody>
          <a:bodyPr/>
          <a:lstStyle/>
          <a:p>
            <a:fld id="{792009F0-0B0B-44DC-8356-F7B4F7CCBC87}" type="slidenum">
              <a:rPr lang="en-US" smtClean="0"/>
              <a:t>4</a:t>
            </a:fld>
            <a:endParaRPr lang="en-US"/>
          </a:p>
        </p:txBody>
      </p:sp>
    </p:spTree>
    <p:extLst>
      <p:ext uri="{BB962C8B-B14F-4D97-AF65-F5344CB8AC3E}">
        <p14:creationId xmlns:p14="http://schemas.microsoft.com/office/powerpoint/2010/main" val="86941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93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02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09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9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613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953034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056636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08291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5056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966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8489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0080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695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8444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09003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55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5362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02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5017463" cy="899665"/>
          </a:xfrm>
        </p:spPr>
        <p:txBody>
          <a:bodyPr/>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5017463" cy="3401486"/>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8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ustom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7B9CC9-5E2F-4459-A54C-A71950FB26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886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8F1C778-4BE2-4E76-ABA0-9BE9D72A05C9}"/>
              </a:ext>
            </a:extLst>
          </p:cNvPr>
          <p:cNvSpPr>
            <a:spLocks noGrp="1"/>
          </p:cNvSpPr>
          <p:nvPr>
            <p:ph type="pic" sz="quarter" idx="10"/>
          </p:nvPr>
        </p:nvSpPr>
        <p:spPr>
          <a:xfrm>
            <a:off x="0" y="1"/>
            <a:ext cx="12256655" cy="6858000"/>
          </a:xfrm>
        </p:spPr>
        <p:txBody>
          <a:bodyPr/>
          <a:lstStyle/>
          <a:p>
            <a:endParaRPr lang="en-US"/>
          </a:p>
        </p:txBody>
      </p:sp>
      <p:sp>
        <p:nvSpPr>
          <p:cNvPr id="2" name="Title 1">
            <a:extLst>
              <a:ext uri="{FF2B5EF4-FFF2-40B4-BE49-F238E27FC236}">
                <a16:creationId xmlns:a16="http://schemas.microsoft.com/office/drawing/2014/main" id="{78918C7D-7780-4752-96D2-0689E35F9CF4}"/>
              </a:ext>
            </a:extLst>
          </p:cNvPr>
          <p:cNvSpPr>
            <a:spLocks noGrp="1"/>
          </p:cNvSpPr>
          <p:nvPr>
            <p:ph type="title"/>
          </p:nvPr>
        </p:nvSpPr>
        <p:spPr>
          <a:xfrm>
            <a:off x="269239" y="289511"/>
            <a:ext cx="11701087" cy="1297551"/>
          </a:xfrm>
        </p:spPr>
        <p:txBody>
          <a:bodyPr/>
          <a:lstStyle/>
          <a:p>
            <a:r>
              <a:rPr lang="en-US"/>
              <a:t>Click to edit Master title style</a:t>
            </a:r>
          </a:p>
        </p:txBody>
      </p:sp>
      <p:sp>
        <p:nvSpPr>
          <p:cNvPr id="5" name="Text Placeholder 4">
            <a:extLst>
              <a:ext uri="{FF2B5EF4-FFF2-40B4-BE49-F238E27FC236}">
                <a16:creationId xmlns:a16="http://schemas.microsoft.com/office/drawing/2014/main" id="{AF415197-1CBD-4AAC-8334-80F79DE32767}"/>
              </a:ext>
            </a:extLst>
          </p:cNvPr>
          <p:cNvSpPr>
            <a:spLocks noGrp="1"/>
          </p:cNvSpPr>
          <p:nvPr>
            <p:ph type="body" sz="quarter" idx="11"/>
          </p:nvPr>
        </p:nvSpPr>
        <p:spPr>
          <a:xfrm>
            <a:off x="195983" y="2813921"/>
            <a:ext cx="2852016" cy="1406539"/>
          </a:xfrm>
        </p:spPr>
        <p:txBody>
          <a:bodyPr/>
          <a:lstStyle>
            <a:lvl1pPr algn="ctr">
              <a:defRPr sz="1800"/>
            </a:lvl1pPr>
            <a:lvl2pPr algn="ctr">
              <a:spcBef>
                <a:spcPts val="600"/>
              </a:spcBef>
              <a:defRPr sz="1400"/>
            </a:lvl2pPr>
            <a:lvl3pPr algn="ctr">
              <a:defRPr sz="12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77886A45-DF3B-4407-BDF6-EE6DFF9B2DA7}"/>
              </a:ext>
            </a:extLst>
          </p:cNvPr>
          <p:cNvSpPr>
            <a:spLocks noGrp="1"/>
          </p:cNvSpPr>
          <p:nvPr>
            <p:ph type="body" sz="quarter" idx="12"/>
          </p:nvPr>
        </p:nvSpPr>
        <p:spPr>
          <a:xfrm>
            <a:off x="195983" y="2352256"/>
            <a:ext cx="2852016" cy="433965"/>
          </a:xfrm>
        </p:spPr>
        <p:txBody>
          <a:bodyPr/>
          <a:lstStyle>
            <a:lvl1pPr algn="ctr">
              <a:defRPr sz="1800" b="1" cap="all" spc="100" baseline="0">
                <a:solidFill>
                  <a:schemeClr val="tx2"/>
                </a:solidFill>
              </a:defRPr>
            </a:lvl1pPr>
          </a:lstStyle>
          <a:p>
            <a:pPr lvl="0"/>
            <a:r>
              <a:rPr lang="en-US"/>
              <a:t>Edit Master</a:t>
            </a:r>
          </a:p>
        </p:txBody>
      </p:sp>
      <p:sp>
        <p:nvSpPr>
          <p:cNvPr id="7" name="Text Placeholder 4">
            <a:extLst>
              <a:ext uri="{FF2B5EF4-FFF2-40B4-BE49-F238E27FC236}">
                <a16:creationId xmlns:a16="http://schemas.microsoft.com/office/drawing/2014/main" id="{F1D39B54-F681-4055-B258-D130DDAE02D0}"/>
              </a:ext>
            </a:extLst>
          </p:cNvPr>
          <p:cNvSpPr>
            <a:spLocks noGrp="1"/>
          </p:cNvSpPr>
          <p:nvPr>
            <p:ph type="body" sz="quarter" idx="13"/>
          </p:nvPr>
        </p:nvSpPr>
        <p:spPr>
          <a:xfrm>
            <a:off x="3170092" y="2813921"/>
            <a:ext cx="2852016" cy="1406539"/>
          </a:xfrm>
        </p:spPr>
        <p:txBody>
          <a:bodyPr/>
          <a:lstStyle>
            <a:lvl1pPr algn="ctr">
              <a:defRPr sz="1800"/>
            </a:lvl1pPr>
            <a:lvl2pPr algn="ctr">
              <a:spcBef>
                <a:spcPts val="600"/>
              </a:spcBef>
              <a:defRPr sz="1400"/>
            </a:lvl2pPr>
            <a:lvl3pPr algn="ctr">
              <a:defRPr sz="12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63F04F71-8DAD-40AC-813C-4DBED3786137}"/>
              </a:ext>
            </a:extLst>
          </p:cNvPr>
          <p:cNvSpPr>
            <a:spLocks noGrp="1"/>
          </p:cNvSpPr>
          <p:nvPr>
            <p:ph type="body" sz="quarter" idx="14"/>
          </p:nvPr>
        </p:nvSpPr>
        <p:spPr>
          <a:xfrm>
            <a:off x="3170092" y="2352256"/>
            <a:ext cx="2852016" cy="433965"/>
          </a:xfrm>
        </p:spPr>
        <p:txBody>
          <a:bodyPr/>
          <a:lstStyle>
            <a:lvl1pPr algn="ctr">
              <a:defRPr sz="1800" b="1" cap="all" spc="100" baseline="0">
                <a:solidFill>
                  <a:schemeClr val="tx2"/>
                </a:solidFill>
              </a:defRPr>
            </a:lvl1pPr>
          </a:lstStyle>
          <a:p>
            <a:pPr lvl="0"/>
            <a:r>
              <a:rPr lang="en-US"/>
              <a:t>Edit Master</a:t>
            </a:r>
          </a:p>
        </p:txBody>
      </p:sp>
      <p:sp>
        <p:nvSpPr>
          <p:cNvPr id="9" name="Text Placeholder 4">
            <a:extLst>
              <a:ext uri="{FF2B5EF4-FFF2-40B4-BE49-F238E27FC236}">
                <a16:creationId xmlns:a16="http://schemas.microsoft.com/office/drawing/2014/main" id="{AA6729F0-61A1-4A4E-836E-5330E877C96B}"/>
              </a:ext>
            </a:extLst>
          </p:cNvPr>
          <p:cNvSpPr>
            <a:spLocks noGrp="1"/>
          </p:cNvSpPr>
          <p:nvPr>
            <p:ph type="body" sz="quarter" idx="15"/>
          </p:nvPr>
        </p:nvSpPr>
        <p:spPr>
          <a:xfrm>
            <a:off x="6144201" y="2813921"/>
            <a:ext cx="2852016" cy="1406539"/>
          </a:xfrm>
        </p:spPr>
        <p:txBody>
          <a:bodyPr/>
          <a:lstStyle>
            <a:lvl1pPr algn="ctr">
              <a:defRPr sz="1800"/>
            </a:lvl1pPr>
            <a:lvl2pPr algn="ctr">
              <a:spcBef>
                <a:spcPts val="600"/>
              </a:spcBef>
              <a:defRPr sz="1400"/>
            </a:lvl2pPr>
            <a:lvl3pPr algn="ctr">
              <a:defRPr sz="12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2BF05541-3190-4200-97B0-A04548D9A0DC}"/>
              </a:ext>
            </a:extLst>
          </p:cNvPr>
          <p:cNvSpPr>
            <a:spLocks noGrp="1"/>
          </p:cNvSpPr>
          <p:nvPr>
            <p:ph type="body" sz="quarter" idx="16"/>
          </p:nvPr>
        </p:nvSpPr>
        <p:spPr>
          <a:xfrm>
            <a:off x="6144201" y="2352256"/>
            <a:ext cx="2852016" cy="433965"/>
          </a:xfrm>
        </p:spPr>
        <p:txBody>
          <a:bodyPr/>
          <a:lstStyle>
            <a:lvl1pPr algn="ctr">
              <a:defRPr sz="1800" b="1" cap="all" spc="100" baseline="0">
                <a:solidFill>
                  <a:schemeClr val="tx2"/>
                </a:solidFill>
              </a:defRPr>
            </a:lvl1pPr>
          </a:lstStyle>
          <a:p>
            <a:pPr lvl="0"/>
            <a:r>
              <a:rPr lang="en-US"/>
              <a:t>Edit Master</a:t>
            </a:r>
          </a:p>
        </p:txBody>
      </p:sp>
      <p:sp>
        <p:nvSpPr>
          <p:cNvPr id="11" name="Text Placeholder 4">
            <a:extLst>
              <a:ext uri="{FF2B5EF4-FFF2-40B4-BE49-F238E27FC236}">
                <a16:creationId xmlns:a16="http://schemas.microsoft.com/office/drawing/2014/main" id="{C61F6C42-0C73-49D2-A697-9A48FBA3093A}"/>
              </a:ext>
            </a:extLst>
          </p:cNvPr>
          <p:cNvSpPr>
            <a:spLocks noGrp="1"/>
          </p:cNvSpPr>
          <p:nvPr>
            <p:ph type="body" sz="quarter" idx="17"/>
          </p:nvPr>
        </p:nvSpPr>
        <p:spPr>
          <a:xfrm>
            <a:off x="9118310" y="2813921"/>
            <a:ext cx="2852016" cy="1406539"/>
          </a:xfrm>
        </p:spPr>
        <p:txBody>
          <a:bodyPr/>
          <a:lstStyle>
            <a:lvl1pPr algn="ctr">
              <a:defRPr sz="1800"/>
            </a:lvl1pPr>
            <a:lvl2pPr algn="ctr">
              <a:spcBef>
                <a:spcPts val="600"/>
              </a:spcBef>
              <a:defRPr sz="1400"/>
            </a:lvl2pPr>
            <a:lvl3pPr algn="ctr">
              <a:defRPr sz="12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694DD0F3-E52C-4D5A-849C-2396A60C469B}"/>
              </a:ext>
            </a:extLst>
          </p:cNvPr>
          <p:cNvSpPr>
            <a:spLocks noGrp="1"/>
          </p:cNvSpPr>
          <p:nvPr>
            <p:ph type="body" sz="quarter" idx="18"/>
          </p:nvPr>
        </p:nvSpPr>
        <p:spPr>
          <a:xfrm>
            <a:off x="9118310" y="2352256"/>
            <a:ext cx="2852016" cy="433965"/>
          </a:xfrm>
        </p:spPr>
        <p:txBody>
          <a:bodyPr/>
          <a:lstStyle>
            <a:lvl1pPr algn="ctr">
              <a:defRPr sz="1800" b="1" cap="all" spc="100" baseline="0">
                <a:solidFill>
                  <a:schemeClr val="tx2"/>
                </a:solidFill>
              </a:defRPr>
            </a:lvl1pPr>
          </a:lstStyle>
          <a:p>
            <a:pPr lvl="0"/>
            <a:r>
              <a:rPr lang="en-US"/>
              <a:t>Edit Master</a:t>
            </a:r>
          </a:p>
        </p:txBody>
      </p:sp>
    </p:spTree>
    <p:extLst>
      <p:ext uri="{BB962C8B-B14F-4D97-AF65-F5344CB8AC3E}">
        <p14:creationId xmlns:p14="http://schemas.microsoft.com/office/powerpoint/2010/main" val="17271703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98450" y="1927921"/>
            <a:ext cx="5303520" cy="899665"/>
          </a:xfrm>
        </p:spPr>
        <p:txBody>
          <a:bodyPr anchor="b"/>
          <a:lstStyle>
            <a:lvl1pPr algn="l">
              <a:defRPr b="1"/>
            </a:lvl1pPr>
          </a:lstStyle>
          <a:p>
            <a:r>
              <a:rPr lang="en-US"/>
              <a:t>Click to</a:t>
            </a:r>
          </a:p>
        </p:txBody>
      </p:sp>
      <p:sp>
        <p:nvSpPr>
          <p:cNvPr id="4" name="Text Placeholder 3">
            <a:extLst>
              <a:ext uri="{FF2B5EF4-FFF2-40B4-BE49-F238E27FC236}">
                <a16:creationId xmlns:a16="http://schemas.microsoft.com/office/drawing/2014/main" id="{A59D39B1-25C4-4E6D-856D-14192C945945}"/>
              </a:ext>
            </a:extLst>
          </p:cNvPr>
          <p:cNvSpPr>
            <a:spLocks noGrp="1"/>
          </p:cNvSpPr>
          <p:nvPr>
            <p:ph type="body" sz="quarter" idx="10"/>
          </p:nvPr>
        </p:nvSpPr>
        <p:spPr>
          <a:xfrm>
            <a:off x="298450" y="3344652"/>
            <a:ext cx="5303520" cy="1760482"/>
          </a:xfrm>
        </p:spPr>
        <p:txBody>
          <a:bodyPr/>
          <a:lstStyle>
            <a:lvl1pPr algn="l">
              <a:defRPr lang="en-US" sz="2000" b="1" kern="1200" spc="0" baseline="0" dirty="0">
                <a:gradFill>
                  <a:gsLst>
                    <a:gs pos="1250">
                      <a:schemeClr val="tx1"/>
                    </a:gs>
                    <a:gs pos="100000">
                      <a:schemeClr val="tx1"/>
                    </a:gs>
                  </a:gsLst>
                  <a:lin ang="5400000" scaled="0"/>
                </a:gradFill>
                <a:latin typeface="+mn-lt"/>
                <a:ea typeface="+mn-ea"/>
                <a:cs typeface="+mn-cs"/>
              </a:defRPr>
            </a:lvl1pPr>
            <a:lvl2pPr algn="l">
              <a:spcAft>
                <a:spcPts val="1200"/>
              </a:spcAft>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1FC3F4E5-4C88-4723-8FAB-0442AFAA399F}"/>
              </a:ext>
            </a:extLst>
          </p:cNvPr>
          <p:cNvSpPr>
            <a:spLocks noGrp="1"/>
          </p:cNvSpPr>
          <p:nvPr>
            <p:ph type="pic" sz="quarter" idx="11"/>
          </p:nvPr>
        </p:nvSpPr>
        <p:spPr>
          <a:xfrm>
            <a:off x="5761038" y="0"/>
            <a:ext cx="6570662" cy="6858000"/>
          </a:xfrm>
        </p:spPr>
        <p:txBody>
          <a:bodyPr/>
          <a:lstStyle/>
          <a:p>
            <a:endParaRPr lang="en-US"/>
          </a:p>
        </p:txBody>
      </p:sp>
      <p:sp>
        <p:nvSpPr>
          <p:cNvPr id="7" name="Text Placeholder 3">
            <a:extLst>
              <a:ext uri="{FF2B5EF4-FFF2-40B4-BE49-F238E27FC236}">
                <a16:creationId xmlns:a16="http://schemas.microsoft.com/office/drawing/2014/main" id="{191C35B2-6635-482F-A8DB-BD00DEDC9B9D}"/>
              </a:ext>
            </a:extLst>
          </p:cNvPr>
          <p:cNvSpPr>
            <a:spLocks noGrp="1"/>
          </p:cNvSpPr>
          <p:nvPr>
            <p:ph type="body" sz="quarter" idx="12" hasCustomPrompt="1"/>
          </p:nvPr>
        </p:nvSpPr>
        <p:spPr>
          <a:xfrm>
            <a:off x="298450" y="2827586"/>
            <a:ext cx="5303520" cy="517065"/>
          </a:xfrm>
        </p:spPr>
        <p:txBody>
          <a:bodyPr/>
          <a:lstStyle>
            <a:lvl1pPr algn="l">
              <a:defRPr sz="2000"/>
            </a:lvl1pPr>
            <a:lvl2pPr algn="l">
              <a:defRPr sz="1600"/>
            </a:lvl2pPr>
            <a:lvl3pPr algn="l">
              <a:defRPr sz="1100"/>
            </a:lvl3pPr>
            <a:lvl4pPr algn="l">
              <a:defRPr sz="1200"/>
            </a:lvl4pPr>
            <a:lvl5pPr algn="l">
              <a:defRPr sz="1200"/>
            </a:lvl5pPr>
          </a:lstStyle>
          <a:p>
            <a:pPr lvl="3"/>
            <a:r>
              <a:rPr lang="en-US"/>
              <a:t>Fourth level</a:t>
            </a:r>
          </a:p>
          <a:p>
            <a:pPr lvl="4"/>
            <a:r>
              <a:rPr lang="en-US"/>
              <a:t>Fifth level</a:t>
            </a:r>
          </a:p>
        </p:txBody>
      </p:sp>
    </p:spTree>
    <p:extLst>
      <p:ext uri="{BB962C8B-B14F-4D97-AF65-F5344CB8AC3E}">
        <p14:creationId xmlns:p14="http://schemas.microsoft.com/office/powerpoint/2010/main" val="389471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1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mp; Non-bulleted tex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a:xfrm>
            <a:off x="268080" y="2656194"/>
            <a:ext cx="8236158" cy="899665"/>
          </a:xfrm>
        </p:spPr>
        <p:txBody>
          <a:bodyPr/>
          <a:lstStyle>
            <a:lvl1pPr algn="l">
              <a:defRPr/>
            </a:lvl1pPr>
          </a:lstStyle>
          <a:p>
            <a:r>
              <a:rPr lang="en-US"/>
              <a:t>Click to edit Master title style</a:t>
            </a:r>
          </a:p>
        </p:txBody>
      </p:sp>
      <p:sp>
        <p:nvSpPr>
          <p:cNvPr id="2" name="TextBox 1">
            <a:extLst>
              <a:ext uri="{FF2B5EF4-FFF2-40B4-BE49-F238E27FC236}">
                <a16:creationId xmlns:a16="http://schemas.microsoft.com/office/drawing/2014/main" id="{A4B16CC5-76EE-4EB7-BA07-5DDE25DF2A8E}"/>
              </a:ext>
            </a:extLst>
          </p:cNvPr>
          <p:cNvSpPr txBox="1"/>
          <p:nvPr userDrawn="1"/>
        </p:nvSpPr>
        <p:spPr>
          <a:xfrm>
            <a:off x="274638" y="1211263"/>
            <a:ext cx="1913024" cy="849463"/>
          </a:xfrm>
          <a:prstGeom prst="rect">
            <a:avLst/>
          </a:prstGeom>
          <a:noFill/>
        </p:spPr>
        <p:txBody>
          <a:bodyPr wrap="none" lIns="182880" tIns="146304" rIns="182880" bIns="146304" rtlCol="0">
            <a:spAutoFit/>
          </a:bodyPr>
          <a:lstStyle/>
          <a:p>
            <a:pPr>
              <a:lnSpc>
                <a:spcPct val="90000"/>
              </a:lnSpc>
              <a:spcAft>
                <a:spcPts val="600"/>
              </a:spcAft>
            </a:pPr>
            <a:r>
              <a:rPr lang="en-US" sz="4000" b="1" i="0">
                <a:gradFill>
                  <a:gsLst>
                    <a:gs pos="2917">
                      <a:schemeClr val="tx1"/>
                    </a:gs>
                    <a:gs pos="30000">
                      <a:schemeClr val="tx1"/>
                    </a:gs>
                  </a:gsLst>
                  <a:lin ang="5400000" scaled="0"/>
                </a:gradFill>
              </a:rPr>
              <a:t>VIDEO</a:t>
            </a:r>
          </a:p>
        </p:txBody>
      </p:sp>
    </p:spTree>
    <p:extLst>
      <p:ext uri="{BB962C8B-B14F-4D97-AF65-F5344CB8AC3E}">
        <p14:creationId xmlns:p14="http://schemas.microsoft.com/office/powerpoint/2010/main" val="2223152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08217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86647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7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80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85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2" y="0"/>
            <a:ext cx="11034499" cy="1143000"/>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14295" y="6461650"/>
            <a:ext cx="1814238" cy="12857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14294" y="1371600"/>
            <a:ext cx="10599768" cy="4953000"/>
          </a:xfrm>
        </p:spPr>
        <p:txBody>
          <a:bodyPr>
            <a:noAutofit/>
          </a:bodyPr>
          <a:lstStyle>
            <a:lvl1pPr marL="0" indent="0">
              <a:lnSpc>
                <a:spcPct val="140000"/>
              </a:lnSpc>
              <a:spcBef>
                <a:spcPts val="600"/>
              </a:spcBef>
              <a:spcAft>
                <a:spcPts val="600"/>
              </a:spcAft>
              <a:buNone/>
              <a:defRPr lang="en-US" sz="2400" kern="1200" spc="-20" baseline="0" dirty="0" smtClean="0">
                <a:solidFill>
                  <a:srgbClr val="666666"/>
                </a:solidFill>
                <a:latin typeface="+mn-lt"/>
                <a:ea typeface="Segoe UI" pitchFamily="34" charset="0"/>
                <a:cs typeface="Segoe UI" pitchFamily="34" charset="0"/>
              </a:defRPr>
            </a:lvl1pPr>
            <a:lvl2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2pPr>
            <a:lvl3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3pPr>
            <a:lvl4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4pPr>
            <a:lvl5pPr>
              <a:lnSpc>
                <a:spcPct val="140000"/>
              </a:lnSpc>
              <a:spcBef>
                <a:spcPts val="600"/>
              </a:spcBef>
              <a:spcAft>
                <a:spcPts val="600"/>
              </a:spcAft>
              <a:defRPr lang="en-US" sz="2400"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945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35554965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ark  Blank w/ MS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695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923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3502557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8204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4009754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2083-59EF-43D3-8853-9EB67E4EF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810D0-9F52-496B-8671-E23AB9C388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6126D-9A7D-4514-8592-25469AD32B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E124A5-38CE-4D1A-8273-26AB6AA2B542}"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12/8/21</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BCB0D57E-A67A-408F-B295-6E79A882715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21A2419C-D5A8-4750-AB34-2AF89CB749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AEB98-6426-4FC1-9801-338F98AD1567}"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941717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582" y="6356803"/>
            <a:ext cx="4114839" cy="364224"/>
          </a:xfrm>
          <a:prstGeom prst="rect">
            <a:avLst/>
          </a:prstGeom>
        </p:spPr>
        <p:txBody>
          <a:bodyPr/>
          <a:lstStyle/>
          <a:p>
            <a:r>
              <a:rPr lang="en-US">
                <a:solidFill>
                  <a:srgbClr val="505050">
                    <a:tint val="75000"/>
                  </a:srgbClr>
                </a:solidFill>
              </a:rPr>
              <a:t>Microsoft NDA-To be shared under NDA only</a:t>
            </a:r>
          </a:p>
        </p:txBody>
      </p:sp>
    </p:spTree>
    <p:extLst>
      <p:ext uri="{BB962C8B-B14F-4D97-AF65-F5344CB8AC3E}">
        <p14:creationId xmlns:p14="http://schemas.microsoft.com/office/powerpoint/2010/main" val="3035336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750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4292841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57931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506874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158016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BD90-4711-4990-B3E2-9913B89B34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22B88D-D37F-48D0-996E-35C5AEBBE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03318C-A245-46B6-BEF3-BF94A4F38BFD}"/>
              </a:ext>
            </a:extLst>
          </p:cNvPr>
          <p:cNvSpPr>
            <a:spLocks noGrp="1"/>
          </p:cNvSpPr>
          <p:nvPr>
            <p:ph type="dt" sz="half" idx="10"/>
          </p:nvPr>
        </p:nvSpPr>
        <p:spPr/>
        <p:txBody>
          <a:bodyPr/>
          <a:lstStyle/>
          <a:p>
            <a:fld id="{A987B397-E019-424E-929C-93741A0EF2DA}" type="datetimeFigureOut">
              <a:rPr lang="en-US" smtClean="0"/>
              <a:t>12/8/21</a:t>
            </a:fld>
            <a:endParaRPr lang="en-US"/>
          </a:p>
        </p:txBody>
      </p:sp>
      <p:sp>
        <p:nvSpPr>
          <p:cNvPr id="5" name="Footer Placeholder 4">
            <a:extLst>
              <a:ext uri="{FF2B5EF4-FFF2-40B4-BE49-F238E27FC236}">
                <a16:creationId xmlns:a16="http://schemas.microsoft.com/office/drawing/2014/main" id="{04100B07-EDDA-4246-9FE6-5A4F3676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54DC0-4DED-4A86-9B5C-08C7D03687D2}"/>
              </a:ext>
            </a:extLst>
          </p:cNvPr>
          <p:cNvSpPr>
            <a:spLocks noGrp="1"/>
          </p:cNvSpPr>
          <p:nvPr>
            <p:ph type="sldNum" sz="quarter" idx="12"/>
          </p:nvPr>
        </p:nvSpPr>
        <p:spPr/>
        <p:txBody>
          <a:bodyPr/>
          <a:lstStyle/>
          <a:p>
            <a:fld id="{44371008-8CA0-4192-A47F-F2BB0B05684C}" type="slidenum">
              <a:rPr lang="en-US" smtClean="0"/>
              <a:t>‹#›</a:t>
            </a:fld>
            <a:endParaRPr lang="en-US"/>
          </a:p>
        </p:txBody>
      </p:sp>
    </p:spTree>
    <p:extLst>
      <p:ext uri="{BB962C8B-B14F-4D97-AF65-F5344CB8AC3E}">
        <p14:creationId xmlns:p14="http://schemas.microsoft.com/office/powerpoint/2010/main" val="3600879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2453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64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84557"/>
          </a:xfrm>
        </p:spPr>
        <p:txBody>
          <a:bodyPr/>
          <a:lstStyle>
            <a:lvl1pPr marL="0" indent="0">
              <a:buNone/>
              <a:defRPr sz="3919">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44969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730157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541902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58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18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99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662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9EE6-D884-406B-B74D-E408698C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BCC67-CEC2-45DE-9787-EDF4F452B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3ED75-3E45-4085-8B1C-0DB717A1293B}"/>
              </a:ext>
            </a:extLst>
          </p:cNvPr>
          <p:cNvSpPr>
            <a:spLocks noGrp="1"/>
          </p:cNvSpPr>
          <p:nvPr>
            <p:ph type="dt" sz="half" idx="10"/>
          </p:nvPr>
        </p:nvSpPr>
        <p:spPr/>
        <p:txBody>
          <a:bodyPr/>
          <a:lstStyle/>
          <a:p>
            <a:fld id="{384115E1-608C-4B28-9E2D-21DA4738D04D}" type="datetime1">
              <a:rPr lang="en-US" smtClean="0"/>
              <a:t>12/8/21</a:t>
            </a:fld>
            <a:endParaRPr lang="en-US"/>
          </a:p>
        </p:txBody>
      </p:sp>
      <p:sp>
        <p:nvSpPr>
          <p:cNvPr id="5" name="Footer Placeholder 4">
            <a:extLst>
              <a:ext uri="{FF2B5EF4-FFF2-40B4-BE49-F238E27FC236}">
                <a16:creationId xmlns:a16="http://schemas.microsoft.com/office/drawing/2014/main" id="{3DC7FAB6-6A18-4794-899E-8416881AD37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DCFA34D6-F9EF-4B1D-B31F-69DE228EF049}"/>
              </a:ext>
            </a:extLst>
          </p:cNvPr>
          <p:cNvSpPr>
            <a:spLocks noGrp="1"/>
          </p:cNvSpPr>
          <p:nvPr>
            <p:ph type="sldNum" sz="quarter" idx="12"/>
          </p:nvPr>
        </p:nvSpPr>
        <p:spPr/>
        <p:txBody>
          <a:bodyPr/>
          <a:lstStyle/>
          <a:p>
            <a:fld id="{1F6EF117-4C72-4C1B-9637-61135001DD02}" type="slidenum">
              <a:rPr lang="en-US" smtClean="0"/>
              <a:t>‹#›</a:t>
            </a:fld>
            <a:endParaRPr lang="en-US"/>
          </a:p>
        </p:txBody>
      </p:sp>
    </p:spTree>
    <p:extLst>
      <p:ext uri="{BB962C8B-B14F-4D97-AF65-F5344CB8AC3E}">
        <p14:creationId xmlns:p14="http://schemas.microsoft.com/office/powerpoint/2010/main" val="42737279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747148"/>
      </p:ext>
    </p:extLst>
  </p:cSld>
  <p:clrMapOvr>
    <a:masterClrMapping/>
  </p:clrMapOvr>
  <p:transition>
    <p:fade/>
  </p:transition>
  <p:hf sldNum="0" hd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02B9-BC86-4067-A85B-2DA4C3EF9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8D7D81-CCD9-4D3C-9B27-521CECFF5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04CBF-2760-46BE-89D3-403CD928F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0E541-1841-4939-B36B-247C73B65F5E}"/>
              </a:ext>
            </a:extLst>
          </p:cNvPr>
          <p:cNvSpPr>
            <a:spLocks noGrp="1"/>
          </p:cNvSpPr>
          <p:nvPr>
            <p:ph type="dt" sz="half" idx="10"/>
          </p:nvPr>
        </p:nvSpPr>
        <p:spPr/>
        <p:txBody>
          <a:bodyPr/>
          <a:lstStyle/>
          <a:p>
            <a:fld id="{94FBAFA1-224B-47FC-8971-D8D921CAEA41}" type="datetime1">
              <a:rPr lang="en-US" smtClean="0"/>
              <a:t>12/8/21</a:t>
            </a:fld>
            <a:endParaRPr lang="en-US"/>
          </a:p>
        </p:txBody>
      </p:sp>
      <p:sp>
        <p:nvSpPr>
          <p:cNvPr id="6" name="Footer Placeholder 5">
            <a:extLst>
              <a:ext uri="{FF2B5EF4-FFF2-40B4-BE49-F238E27FC236}">
                <a16:creationId xmlns:a16="http://schemas.microsoft.com/office/drawing/2014/main" id="{14702528-E08B-416D-804B-730375495EF1}"/>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8334E50-0388-46C3-AFDD-5314888466E6}"/>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985116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4CD7-1146-4B6E-A0FB-EC50896CFC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76FD9-60BF-43EF-A0D4-411FD32BD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B39268-953A-442E-A8E8-E861B59EA7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DCC615-A426-459A-8C66-F2EA42302E3A}"/>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ECCCF6B1-164C-4755-84D1-77383AADFDD3}"/>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9193145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14C6-0B56-405A-9993-1D06163DE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10087-8654-43FC-85DF-E417394F84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85C49-BFA9-40FE-A7DC-FEA22471E16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328FD8-8DDF-4782-BA45-C60503ED30FD}"/>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17C59C2F-0926-4541-AB95-6F78F489193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4911747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02C9-A026-4F23-8CFA-F8200F53A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C6F530-F526-486B-9373-3AA509EAB8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0C3AA8-1FF9-456C-B4F7-2C5065F900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33D43D-E7EE-4790-83E5-055442043870}"/>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25A901A2-038C-4FC8-A3ED-903B15E74F24}"/>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9057837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1ECC-9395-48DB-83EA-BF6B211D9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752F3-D80E-4CBD-9B3A-ACCE511F3D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56E8E-9FCE-44B1-8103-FB919AF8D3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0AC878-5F5D-4031-A7DD-3ADEC0AD366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B1ED45-6370-4C02-9AF4-367D883D8BAD}"/>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CD20883-CF16-47CC-98F1-F5615E2DFFFA}"/>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3260070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F224-945E-46E1-8F5E-607A03CEC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6D7948-3163-4DDB-BA19-A4DB92FA5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796791A-B5FD-406A-8BDD-D5BC6E4366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49E77F-B2C5-4012-B5A9-4C75D3CDC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F2EE27-39B3-40AC-AECE-10240DC153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2F98E8-74EA-4122-95EC-2BBFB888A47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E5B5521-7893-4498-AC62-C4F84C246101}"/>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FB946723-718F-4A54-BA08-DEC28BB28473}"/>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9271522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DEBB-2431-47DE-9F2D-FB1761012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23C95-3955-4D39-9ECA-873C9AE503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8523646-4424-447E-BD02-0705BC38722A}"/>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200C5839-B056-4EA7-81C0-9BD172391519}"/>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18204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4394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5DFE8-6DFB-4F88-BF32-711FF33078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E0ED76C-9E22-4725-AB86-604AD672D875}"/>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BE6EF7A3-5FE9-4003-91EF-8EF16943BC8C}"/>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5933725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02B9-BC86-4067-A85B-2DA4C3EF9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8D7D81-CCD9-4D3C-9B27-521CECFF5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04CBF-2760-46BE-89D3-403CD928F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0E541-1841-4939-B36B-247C73B65F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702528-E08B-416D-804B-730375495EF1}"/>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8334E50-0388-46C3-AFDD-5314888466E6}"/>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4851994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2298-5184-4AE2-8299-3706042B1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BA7121-2BEA-41EA-9E3F-A7EC7FC538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BD05DC-2A2A-4091-A0B2-C8CA862B4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E4F06E-AC7E-45F2-B346-84090DC25F3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2F95471-64F1-4ED9-AB1B-5B8AEEFFF92B}"/>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FF8563A-6DFA-4B48-9680-A6C70047C71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9124383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5F8F-BCD3-465B-A862-10C8E5FB4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C66346-1157-42C2-8DC7-C3D2C60C94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E6247-1AA0-4304-BCFD-C46C4DC32D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30BA3E-4CBA-467C-AF2E-AFD10F93AFE0}"/>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A8FFED71-0732-4527-AE29-7A0D12511550}"/>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3986154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34A71-7817-41C9-8B4F-AEFA81A183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E21ED-318C-4B1F-BFFC-110266CA56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72DB6-F591-4376-98FC-52E9981314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8B46D17-D3A9-4052-AA7F-2B5ABB852A3B}"/>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81B6335-9DB6-4CA7-8132-D4B4211BB971}"/>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727775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735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6395269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29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329820"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7961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9725662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1.emf"/><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2.xml"/><Relationship Id="rId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theme" Target="../theme/theme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image" Target="../media/image11.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5436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4" r:id="rId22"/>
    <p:sldLayoutId id="2147483685" r:id="rId23"/>
    <p:sldLayoutId id="2147483686" r:id="rId24"/>
    <p:sldLayoutId id="2147483687" r:id="rId25"/>
    <p:sldLayoutId id="2147484948" r:id="rId26"/>
    <p:sldLayoutId id="2147484949" r:id="rId27"/>
    <p:sldLayoutId id="2147484950" r:id="rId28"/>
    <p:sldLayoutId id="2147483692" r:id="rId29"/>
    <p:sldLayoutId id="2147483693" r:id="rId30"/>
    <p:sldLayoutId id="2147483696" r:id="rId31"/>
    <p:sldLayoutId id="2147483697" r:id="rId32"/>
    <p:sldLayoutId id="2147483698" r:id="rId33"/>
    <p:sldLayoutId id="2147483699" r:id="rId34"/>
    <p:sldLayoutId id="2147483701" r:id="rId35"/>
    <p:sldLayoutId id="2147483702" r:id="rId36"/>
    <p:sldLayoutId id="2147483705" r:id="rId37"/>
    <p:sldLayoutId id="2147483706" r:id="rId38"/>
    <p:sldLayoutId id="2147483707" r:id="rId39"/>
    <p:sldLayoutId id="2147483713" r:id="rId40"/>
    <p:sldLayoutId id="2147483715" r:id="rId41"/>
    <p:sldLayoutId id="2147483717" r:id="rId42"/>
    <p:sldLayoutId id="2147483719" r:id="rId43"/>
    <p:sldLayoutId id="2147483720" r:id="rId44"/>
    <p:sldLayoutId id="2147483721" r:id="rId45"/>
    <p:sldLayoutId id="2147483846" r:id="rId46"/>
    <p:sldLayoutId id="2147483887" r:id="rId47"/>
    <p:sldLayoutId id="2147483888" r:id="rId48"/>
    <p:sldLayoutId id="2147484951" r:id="rId4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960" r:id="rId4"/>
    <p:sldLayoutId id="2147484961"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962" r:id="rId15"/>
    <p:sldLayoutId id="2147484836" r:id="rId16"/>
    <p:sldLayoutId id="2147484837" r:id="rId17"/>
    <p:sldLayoutId id="2147484838" r:id="rId18"/>
    <p:sldLayoutId id="2147484963"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46" r:id="rId33"/>
    <p:sldLayoutId id="214748494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AB22D-3CB6-4371-8DD9-FF4C6ADB22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F72A-1262-4D64-B717-076ED766C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234B4-8978-413A-A5E5-898EE54783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5861996-D2DD-4923-AF35-37BF6F82A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F3146B73-0D0B-4F80-A82D-E0BE38E0B9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F9413-55C7-460F-B90A-BAA18C6FA36E}" type="slidenum">
              <a:rPr lang="en-US" smtClean="0"/>
              <a:t>‹#›</a:t>
            </a:fld>
            <a:endParaRPr lang="en-US"/>
          </a:p>
        </p:txBody>
      </p:sp>
    </p:spTree>
    <p:extLst>
      <p:ext uri="{BB962C8B-B14F-4D97-AF65-F5344CB8AC3E}">
        <p14:creationId xmlns:p14="http://schemas.microsoft.com/office/powerpoint/2010/main" val="35146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8" r:id="rId12"/>
    <p:sldLayoutId id="2147483689" r:id="rId13"/>
    <p:sldLayoutId id="2147483690" r:id="rId14"/>
    <p:sldLayoutId id="2147483691"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953" r:id="rId3"/>
    <p:sldLayoutId id="2147484954" r:id="rId4"/>
    <p:sldLayoutId id="2147484955" r:id="rId5"/>
    <p:sldLayoutId id="2147484956" r:id="rId6"/>
    <p:sldLayoutId id="2147484910" r:id="rId7"/>
    <p:sldLayoutId id="2147484911" r:id="rId8"/>
    <p:sldLayoutId id="2147484958" r:id="rId9"/>
    <p:sldLayoutId id="2147484959"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964" r:id="rId23"/>
    <p:sldLayoutId id="2147484965" r:id="rId24"/>
    <p:sldLayoutId id="2147484640" r:id="rId25"/>
    <p:sldLayoutId id="2147484966" r:id="rId26"/>
    <p:sldLayoutId id="2147484583" r:id="rId27"/>
    <p:sldLayoutId id="2147484967" r:id="rId28"/>
    <p:sldLayoutId id="2147484968" r:id="rId29"/>
    <p:sldLayoutId id="2147484969" r:id="rId30"/>
    <p:sldLayoutId id="2147484970" r:id="rId31"/>
    <p:sldLayoutId id="214748497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3.xml"/><Relationship Id="rId1" Type="http://schemas.openxmlformats.org/officeDocument/2006/relationships/slideLayout" Target="../slideLayouts/slideLayout97.xml"/><Relationship Id="rId6" Type="http://schemas.openxmlformats.org/officeDocument/2006/relationships/image" Target="../media/image58.png"/><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sv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hyperlink" Target="https://docs.microsoft.com/en-us/azure/architecture/solution-ideas/articles/condition-monitorin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emf"/><Relationship Id="rId1" Type="http://schemas.openxmlformats.org/officeDocument/2006/relationships/slideLayout" Target="../slideLayouts/slideLayout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1.png"/><Relationship Id="rId2" Type="http://schemas.openxmlformats.org/officeDocument/2006/relationships/image" Target="../media/image72.emf"/><Relationship Id="rId1" Type="http://schemas.openxmlformats.org/officeDocument/2006/relationships/slideLayout" Target="../slideLayouts/slideLayout59.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74.emf"/></Relationships>
</file>

<file path=ppt/slides/_rels/slide1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time-series-insights/time-series-insights-update-quickstart" TargetMode="External"/><Relationship Id="rId3" Type="http://schemas.openxmlformats.org/officeDocument/2006/relationships/hyperlink" Target="https://docs.microsoft.com/en-us/azure/time-series-insights/" TargetMode="External"/><Relationship Id="rId7" Type="http://schemas.openxmlformats.org/officeDocument/2006/relationships/hyperlink" Target="https://azure.microsoft.com/en-us/pricing/details/time-series-insights/" TargetMode="External"/><Relationship Id="rId2" Type="http://schemas.openxmlformats.org/officeDocument/2006/relationships/hyperlink" Target="https://azure.microsoft.com/en-us/services/time-series-insights/" TargetMode="External"/><Relationship Id="rId1" Type="http://schemas.openxmlformats.org/officeDocument/2006/relationships/slideLayout" Target="../slideLayouts/slideLayout37.xml"/><Relationship Id="rId6" Type="http://schemas.openxmlformats.org/officeDocument/2006/relationships/hyperlink" Target="https://azure.microsoft.com/en-us/blog/advancing-industrial-iot-capabilities-in-azure-time-series-insights/" TargetMode="External"/><Relationship Id="rId5" Type="http://schemas.openxmlformats.org/officeDocument/2006/relationships/hyperlink" Target="https://channel9.msdn.com/Shows/Internet-of-Things-Show/Azure-Time-Series-Insights-e2e-solution-for-industrial-IoT-analytics" TargetMode="External"/><Relationship Id="rId4" Type="http://schemas.openxmlformats.org/officeDocument/2006/relationships/hyperlink" Target="https://docs.microsoft.com/en-us/azure/time-series-insights/time-series-insights-update-create-environment" TargetMode="External"/><Relationship Id="rId9" Type="http://schemas.openxmlformats.org/officeDocument/2006/relationships/hyperlink" Target="https://insights.timeseries.azure.com/preview"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0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48.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Time Series Insights Overview</a:t>
            </a:r>
            <a:endParaRPr lang="en-US" dirty="0">
              <a:solidFill>
                <a:srgbClr val="000000"/>
              </a:solidFill>
            </a:endParaRPr>
          </a:p>
        </p:txBody>
      </p:sp>
      <p:sp>
        <p:nvSpPr>
          <p:cNvPr id="5" name="Text Placeholder 4"/>
          <p:cNvSpPr>
            <a:spLocks noGrp="1"/>
          </p:cNvSpPr>
          <p:nvPr>
            <p:ph type="body" sz="quarter" idx="12"/>
          </p:nvPr>
        </p:nvSpPr>
        <p:spPr>
          <a:xfrm>
            <a:off x="582042" y="3962400"/>
            <a:ext cx="4761745" cy="1354217"/>
          </a:xfrm>
        </p:spPr>
        <p:txBody>
          <a:bodyPr/>
          <a:lstStyle/>
          <a:p>
            <a:r>
              <a:rPr lang="en-US" dirty="0"/>
              <a:t>Arturo Quiroga</a:t>
            </a:r>
          </a:p>
          <a:p>
            <a:endParaRPr lang="en-US" dirty="0"/>
          </a:p>
          <a:p>
            <a:r>
              <a:rPr lang="en-US" dirty="0"/>
              <a:t>Sr. Cloud Solutions Architect (CSA)</a:t>
            </a:r>
          </a:p>
          <a:p>
            <a:r>
              <a:rPr lang="en-US" u="sng" dirty="0"/>
              <a:t>Microsoft - Canada</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2DC15217-F08A-4D57-A13D-E5D91805DFB9}"/>
              </a:ext>
            </a:extLst>
          </p:cNvPr>
          <p:cNvSpPr/>
          <p:nvPr/>
        </p:nvSpPr>
        <p:spPr bwMode="auto">
          <a:xfrm>
            <a:off x="459741" y="2860136"/>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solidFill>
                  <a:schemeClr val="bg1">
                    <a:lumMod val="50000"/>
                  </a:schemeClr>
                </a:solidFill>
                <a:latin typeface="Segoe UI Semibold"/>
              </a:rPr>
              <a:t>A Serverless, Fully Managed Platform as a Service (PaaS) Solution Built for IoT  </a:t>
            </a:r>
          </a:p>
        </p:txBody>
      </p:sp>
      <p:pic>
        <p:nvPicPr>
          <p:cNvPr id="36" name="Picture 35">
            <a:extLst>
              <a:ext uri="{FF2B5EF4-FFF2-40B4-BE49-F238E27FC236}">
                <a16:creationId xmlns:a16="http://schemas.microsoft.com/office/drawing/2014/main" id="{8B4FA275-8E7D-4CF1-B7F8-7234B0ABE0EB}"/>
              </a:ext>
            </a:extLst>
          </p:cNvPr>
          <p:cNvPicPr>
            <a:picLocks noChangeAspect="1"/>
          </p:cNvPicPr>
          <p:nvPr/>
        </p:nvPicPr>
        <p:blipFill>
          <a:blip r:embed="rId3"/>
          <a:stretch>
            <a:fillRect/>
          </a:stretch>
        </p:blipFill>
        <p:spPr>
          <a:xfrm>
            <a:off x="983453" y="3089442"/>
            <a:ext cx="2214594" cy="3036325"/>
          </a:xfrm>
          <a:prstGeom prst="rect">
            <a:avLst/>
          </a:prstGeom>
        </p:spPr>
      </p:pic>
      <p:pic>
        <p:nvPicPr>
          <p:cNvPr id="39" name="Graphic 38">
            <a:extLst>
              <a:ext uri="{FF2B5EF4-FFF2-40B4-BE49-F238E27FC236}">
                <a16:creationId xmlns:a16="http://schemas.microsoft.com/office/drawing/2014/main" id="{B2CAEA4F-9739-4A9D-A08C-866948A3F2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2092" y="4117630"/>
            <a:ext cx="1362786" cy="1486673"/>
          </a:xfrm>
          <a:prstGeom prst="rect">
            <a:avLst/>
          </a:prstGeom>
        </p:spPr>
      </p:pic>
      <p:pic>
        <p:nvPicPr>
          <p:cNvPr id="40" name="Graphic 39">
            <a:extLst>
              <a:ext uri="{FF2B5EF4-FFF2-40B4-BE49-F238E27FC236}">
                <a16:creationId xmlns:a16="http://schemas.microsoft.com/office/drawing/2014/main" id="{5569E4F7-D1EF-4E5C-B0EB-5B82E54EE3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7911" y="4117630"/>
            <a:ext cx="1362786" cy="1486673"/>
          </a:xfrm>
          <a:prstGeom prst="rect">
            <a:avLst/>
          </a:prstGeom>
        </p:spPr>
      </p:pic>
      <p:sp>
        <p:nvSpPr>
          <p:cNvPr id="41" name="Rectangle 40">
            <a:extLst>
              <a:ext uri="{FF2B5EF4-FFF2-40B4-BE49-F238E27FC236}">
                <a16:creationId xmlns:a16="http://schemas.microsoft.com/office/drawing/2014/main" id="{6E4DF43D-872B-4971-B380-A2A76F13FF6A}"/>
              </a:ext>
            </a:extLst>
          </p:cNvPr>
          <p:cNvSpPr/>
          <p:nvPr/>
        </p:nvSpPr>
        <p:spPr>
          <a:xfrm>
            <a:off x="3466403" y="574201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Sub-second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Recent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0002B550-2370-4989-8DC9-38508BBDD5CA}"/>
              </a:ext>
            </a:extLst>
          </p:cNvPr>
          <p:cNvSpPr/>
          <p:nvPr/>
        </p:nvSpPr>
        <p:spPr>
          <a:xfrm>
            <a:off x="6274554" y="575377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Multi-second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Decades of data</a:t>
            </a:r>
          </a:p>
        </p:txBody>
      </p:sp>
      <p:sp>
        <p:nvSpPr>
          <p:cNvPr id="48" name="Rectangle 47">
            <a:extLst>
              <a:ext uri="{FF2B5EF4-FFF2-40B4-BE49-F238E27FC236}">
                <a16:creationId xmlns:a16="http://schemas.microsoft.com/office/drawing/2014/main" id="{50F1F029-4013-4528-A226-8C0AAA374192}"/>
              </a:ext>
            </a:extLst>
          </p:cNvPr>
          <p:cNvSpPr/>
          <p:nvPr/>
        </p:nvSpPr>
        <p:spPr>
          <a:xfrm>
            <a:off x="8661682" y="3118415"/>
            <a:ext cx="3131697" cy="1911292"/>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defTabSz="914400" rtl="0" eaLnBrk="1" fontAlgn="base" latinLnBrk="0" hangingPunct="1">
              <a:lnSpc>
                <a:spcPct val="90000"/>
              </a:lnSpc>
              <a:spcBef>
                <a:spcPts val="600"/>
              </a:spcBef>
              <a:spcAft>
                <a:spcPct val="0"/>
              </a:spcAft>
              <a:buClrTx/>
              <a:buSzTx/>
              <a:tabLst/>
              <a:defRPr/>
            </a:pPr>
            <a:r>
              <a:rPr lang="en-US" sz="1400" dirty="0">
                <a:gradFill>
                  <a:gsLst>
                    <a:gs pos="0">
                      <a:srgbClr val="000000"/>
                    </a:gs>
                    <a:gs pos="100000">
                      <a:srgbClr val="000000"/>
                    </a:gs>
                  </a:gsLst>
                  <a:lin ang="5400000" scaled="0"/>
                </a:gradFill>
                <a:latin typeface="Segoe UI Semibold"/>
              </a:rPr>
              <a:t>Including support for </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Interpolation</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Scalar functions</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Aggregate functions</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Categorical variables</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Scatter plots</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Time shifting</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2" name="Right Brace 1">
            <a:extLst>
              <a:ext uri="{FF2B5EF4-FFF2-40B4-BE49-F238E27FC236}">
                <a16:creationId xmlns:a16="http://schemas.microsoft.com/office/drawing/2014/main" id="{F3FE29CB-C83D-4025-8971-5DFE0A60602D}"/>
              </a:ext>
            </a:extLst>
          </p:cNvPr>
          <p:cNvSpPr/>
          <p:nvPr/>
        </p:nvSpPr>
        <p:spPr>
          <a:xfrm rot="16200000">
            <a:off x="6019514" y="1873400"/>
            <a:ext cx="388561" cy="404340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1C8D3F-D291-4C81-9F00-165C9482EDDB}"/>
              </a:ext>
            </a:extLst>
          </p:cNvPr>
          <p:cNvSpPr/>
          <p:nvPr/>
        </p:nvSpPr>
        <p:spPr>
          <a:xfrm>
            <a:off x="4733133" y="3123646"/>
            <a:ext cx="281152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Query holistically across warm and cold storage</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3" name="Rectangle 42">
            <a:extLst>
              <a:ext uri="{FF2B5EF4-FFF2-40B4-BE49-F238E27FC236}">
                <a16:creationId xmlns:a16="http://schemas.microsoft.com/office/drawing/2014/main" id="{F1105145-1417-4406-AA26-15F62DFFDC53}"/>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44" name="Rectangle 43">
            <a:extLst>
              <a:ext uri="{FF2B5EF4-FFF2-40B4-BE49-F238E27FC236}">
                <a16:creationId xmlns:a16="http://schemas.microsoft.com/office/drawing/2014/main" id="{14C25FA7-A9A1-4E8A-9706-6BF4B2F3D552}"/>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45" name="Rectangle 44">
            <a:extLst>
              <a:ext uri="{FF2B5EF4-FFF2-40B4-BE49-F238E27FC236}">
                <a16:creationId xmlns:a16="http://schemas.microsoft.com/office/drawing/2014/main" id="{14555A7E-29B7-4E7A-B21B-85ED84277A10}"/>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6" name="Rectangle 45">
            <a:extLst>
              <a:ext uri="{FF2B5EF4-FFF2-40B4-BE49-F238E27FC236}">
                <a16:creationId xmlns:a16="http://schemas.microsoft.com/office/drawing/2014/main" id="{5589034E-7184-4EB1-9C67-6775880AF5BC}"/>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49" name="Rectangle 48">
            <a:extLst>
              <a:ext uri="{FF2B5EF4-FFF2-40B4-BE49-F238E27FC236}">
                <a16:creationId xmlns:a16="http://schemas.microsoft.com/office/drawing/2014/main" id="{42866D67-660A-4E0C-AA3B-7ED160921481}"/>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5DDA9A02-8702-4E6A-9C88-4E443695ED53}"/>
              </a:ext>
            </a:extLst>
          </p:cNvPr>
          <p:cNvGrpSpPr/>
          <p:nvPr/>
        </p:nvGrpSpPr>
        <p:grpSpPr>
          <a:xfrm>
            <a:off x="3360567" y="1708671"/>
            <a:ext cx="507837" cy="403733"/>
            <a:chOff x="1869377" y="3175607"/>
            <a:chExt cx="959027" cy="872518"/>
          </a:xfrm>
        </p:grpSpPr>
        <p:grpSp>
          <p:nvGrpSpPr>
            <p:cNvPr id="54" name="Group 53">
              <a:extLst>
                <a:ext uri="{FF2B5EF4-FFF2-40B4-BE49-F238E27FC236}">
                  <a16:creationId xmlns:a16="http://schemas.microsoft.com/office/drawing/2014/main" id="{C5CFC4CE-A854-4D85-9348-B36B2986F3A9}"/>
                </a:ext>
              </a:extLst>
            </p:cNvPr>
            <p:cNvGrpSpPr/>
            <p:nvPr/>
          </p:nvGrpSpPr>
          <p:grpSpPr>
            <a:xfrm>
              <a:off x="1869377" y="3175607"/>
              <a:ext cx="959027" cy="436072"/>
              <a:chOff x="1869377" y="3175607"/>
              <a:chExt cx="959027" cy="436072"/>
            </a:xfrm>
          </p:grpSpPr>
          <p:pic>
            <p:nvPicPr>
              <p:cNvPr id="56" name="Graphic 55">
                <a:extLst>
                  <a:ext uri="{FF2B5EF4-FFF2-40B4-BE49-F238E27FC236}">
                    <a16:creationId xmlns:a16="http://schemas.microsoft.com/office/drawing/2014/main" id="{E3EB3782-B9B4-4006-A9EC-76D48A45C4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8670" y="3175607"/>
                <a:ext cx="399734" cy="436072"/>
              </a:xfrm>
              <a:prstGeom prst="rect">
                <a:avLst/>
              </a:prstGeom>
            </p:spPr>
          </p:pic>
          <p:pic>
            <p:nvPicPr>
              <p:cNvPr id="58" name="Graphic 57">
                <a:extLst>
                  <a:ext uri="{FF2B5EF4-FFF2-40B4-BE49-F238E27FC236}">
                    <a16:creationId xmlns:a16="http://schemas.microsoft.com/office/drawing/2014/main" id="{16AB8271-DD06-4D6C-832F-74666DEF89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9377" y="3175607"/>
                <a:ext cx="399734" cy="436072"/>
              </a:xfrm>
              <a:prstGeom prst="rect">
                <a:avLst/>
              </a:prstGeom>
            </p:spPr>
          </p:pic>
        </p:grpSp>
        <p:pic>
          <p:nvPicPr>
            <p:cNvPr id="55" name="Graphic 54">
              <a:extLst>
                <a:ext uri="{FF2B5EF4-FFF2-40B4-BE49-F238E27FC236}">
                  <a16:creationId xmlns:a16="http://schemas.microsoft.com/office/drawing/2014/main" id="{584E7C02-0014-498B-9239-2C5F536FE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180" y="3291667"/>
              <a:ext cx="693420" cy="756458"/>
            </a:xfrm>
            <a:prstGeom prst="rect">
              <a:avLst/>
            </a:prstGeom>
          </p:spPr>
        </p:pic>
      </p:grpSp>
      <p:grpSp>
        <p:nvGrpSpPr>
          <p:cNvPr id="59" name="Group 30">
            <a:extLst>
              <a:ext uri="{FF2B5EF4-FFF2-40B4-BE49-F238E27FC236}">
                <a16:creationId xmlns:a16="http://schemas.microsoft.com/office/drawing/2014/main" id="{643CD9CD-89A1-4BBD-B4BF-5A19343E579E}"/>
              </a:ext>
            </a:extLst>
          </p:cNvPr>
          <p:cNvGrpSpPr>
            <a:grpSpLocks noChangeAspect="1"/>
          </p:cNvGrpSpPr>
          <p:nvPr/>
        </p:nvGrpSpPr>
        <p:grpSpPr bwMode="auto">
          <a:xfrm>
            <a:off x="1288538" y="1677198"/>
            <a:ext cx="525254" cy="424732"/>
            <a:chOff x="3469" y="1860"/>
            <a:chExt cx="742" cy="600"/>
          </a:xfrm>
          <a:solidFill>
            <a:srgbClr val="FFFFFF"/>
          </a:solidFill>
        </p:grpSpPr>
        <p:sp>
          <p:nvSpPr>
            <p:cNvPr id="60" name="Freeform 31">
              <a:extLst>
                <a:ext uri="{FF2B5EF4-FFF2-40B4-BE49-F238E27FC236}">
                  <a16:creationId xmlns:a16="http://schemas.microsoft.com/office/drawing/2014/main" id="{6BA10EE6-A0E9-45F0-A103-04497B5018FB}"/>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1" name="Freeform 32">
              <a:extLst>
                <a:ext uri="{FF2B5EF4-FFF2-40B4-BE49-F238E27FC236}">
                  <a16:creationId xmlns:a16="http://schemas.microsoft.com/office/drawing/2014/main" id="{799881D8-D5E4-4590-92FE-A88AA63EF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3" name="Freeform 33">
              <a:extLst>
                <a:ext uri="{FF2B5EF4-FFF2-40B4-BE49-F238E27FC236}">
                  <a16:creationId xmlns:a16="http://schemas.microsoft.com/office/drawing/2014/main" id="{0DF03C76-7129-4D7A-B78A-35FC56123E3D}"/>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4" name="Oval 34">
              <a:extLst>
                <a:ext uri="{FF2B5EF4-FFF2-40B4-BE49-F238E27FC236}">
                  <a16:creationId xmlns:a16="http://schemas.microsoft.com/office/drawing/2014/main" id="{CE2544D5-B4A0-41D9-AA5A-C9958C749740}"/>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5" name="Oval 35">
              <a:extLst>
                <a:ext uri="{FF2B5EF4-FFF2-40B4-BE49-F238E27FC236}">
                  <a16:creationId xmlns:a16="http://schemas.microsoft.com/office/drawing/2014/main" id="{A6A564C2-42F0-4804-BBF5-12ED9CC5F4D0}"/>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6" name="Oval 36">
              <a:extLst>
                <a:ext uri="{FF2B5EF4-FFF2-40B4-BE49-F238E27FC236}">
                  <a16:creationId xmlns:a16="http://schemas.microsoft.com/office/drawing/2014/main" id="{37E1C070-9A6F-4533-BD87-BE8FE669ED23}"/>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7" name="Oval 37">
              <a:extLst>
                <a:ext uri="{FF2B5EF4-FFF2-40B4-BE49-F238E27FC236}">
                  <a16:creationId xmlns:a16="http://schemas.microsoft.com/office/drawing/2014/main" id="{167E2C37-9E78-454E-98A7-54EA3E33BB55}"/>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8" name="Oval 38">
              <a:extLst>
                <a:ext uri="{FF2B5EF4-FFF2-40B4-BE49-F238E27FC236}">
                  <a16:creationId xmlns:a16="http://schemas.microsoft.com/office/drawing/2014/main" id="{A23E61C6-CEA5-45AD-9646-E4F32D555571}"/>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69" name="Oval 39">
              <a:extLst>
                <a:ext uri="{FF2B5EF4-FFF2-40B4-BE49-F238E27FC236}">
                  <a16:creationId xmlns:a16="http://schemas.microsoft.com/office/drawing/2014/main" id="{65E60F68-501C-4724-8E23-BCA04F1323E5}"/>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70" name="Picture 69">
            <a:extLst>
              <a:ext uri="{FF2B5EF4-FFF2-40B4-BE49-F238E27FC236}">
                <a16:creationId xmlns:a16="http://schemas.microsoft.com/office/drawing/2014/main" id="{6C4D873C-1BDE-460A-AAE2-CECC4082A9F0}"/>
              </a:ext>
            </a:extLst>
          </p:cNvPr>
          <p:cNvPicPr>
            <a:picLocks noChangeAspect="1"/>
          </p:cNvPicPr>
          <p:nvPr/>
        </p:nvPicPr>
        <p:blipFill>
          <a:blip r:embed="rId6">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71" name="Picture 2" descr="Image result for powerbi">
            <a:extLst>
              <a:ext uri="{FF2B5EF4-FFF2-40B4-BE49-F238E27FC236}">
                <a16:creationId xmlns:a16="http://schemas.microsoft.com/office/drawing/2014/main" id="{3903172B-96FD-494A-9B39-838630637E27}"/>
              </a:ext>
            </a:extLst>
          </p:cNvPr>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7C3218FB-01DA-414D-9DD8-7F3D1E71CA21}"/>
              </a:ext>
            </a:extLst>
          </p:cNvPr>
          <p:cNvGrpSpPr/>
          <p:nvPr/>
        </p:nvGrpSpPr>
        <p:grpSpPr>
          <a:xfrm>
            <a:off x="7719173" y="1789591"/>
            <a:ext cx="516324" cy="484935"/>
            <a:chOff x="2072232" y="1355042"/>
            <a:chExt cx="791481" cy="784006"/>
          </a:xfrm>
        </p:grpSpPr>
        <p:sp>
          <p:nvSpPr>
            <p:cNvPr id="73" name="Freeform: Shape 72">
              <a:extLst>
                <a:ext uri="{FF2B5EF4-FFF2-40B4-BE49-F238E27FC236}">
                  <a16:creationId xmlns:a16="http://schemas.microsoft.com/office/drawing/2014/main" id="{D8EB78E6-8D85-4C6B-9F5F-72010C7A8D3B}"/>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74" name="Freeform: Shape 73">
              <a:extLst>
                <a:ext uri="{FF2B5EF4-FFF2-40B4-BE49-F238E27FC236}">
                  <a16:creationId xmlns:a16="http://schemas.microsoft.com/office/drawing/2014/main" id="{4A81B086-EA62-4917-92BF-5328737D3FB9}"/>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75" name="Isosceles Triangle 74">
            <a:extLst>
              <a:ext uri="{FF2B5EF4-FFF2-40B4-BE49-F238E27FC236}">
                <a16:creationId xmlns:a16="http://schemas.microsoft.com/office/drawing/2014/main" id="{FC2A6E2F-9139-4D9C-BABD-F5A00E633106}"/>
              </a:ext>
            </a:extLst>
          </p:cNvPr>
          <p:cNvSpPr/>
          <p:nvPr/>
        </p:nvSpPr>
        <p:spPr bwMode="auto">
          <a:xfrm>
            <a:off x="7867224" y="2677482"/>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323472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77F285-B002-4CEF-9DEC-7978C91BA1EC}"/>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7" name="Isosceles Triangle 6">
            <a:extLst>
              <a:ext uri="{FF2B5EF4-FFF2-40B4-BE49-F238E27FC236}">
                <a16:creationId xmlns:a16="http://schemas.microsoft.com/office/drawing/2014/main" id="{17F65749-E4A4-43CA-A8BD-7AEF8DD79056}"/>
              </a:ext>
            </a:extLst>
          </p:cNvPr>
          <p:cNvSpPr/>
          <p:nvPr/>
        </p:nvSpPr>
        <p:spPr bwMode="auto">
          <a:xfrm>
            <a:off x="10219469" y="2688138"/>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316DE0AD-DA40-4A62-B628-D68CB4E20A63}"/>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50" name="Rectangle 49">
            <a:extLst>
              <a:ext uri="{FF2B5EF4-FFF2-40B4-BE49-F238E27FC236}">
                <a16:creationId xmlns:a16="http://schemas.microsoft.com/office/drawing/2014/main" id="{A9C41908-01B2-47E9-A1E7-F92D081A731D}"/>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C2C21C07-924C-45DF-B20D-19A3E7C8FF29}"/>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95" name="Rectangle 94">
            <a:extLst>
              <a:ext uri="{FF2B5EF4-FFF2-40B4-BE49-F238E27FC236}">
                <a16:creationId xmlns:a16="http://schemas.microsoft.com/office/drawing/2014/main" id="{145EEEC2-A856-4A3B-A311-2EADD394F5D0}"/>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2DC15217-F08A-4D57-A13D-E5D91805DFB9}"/>
              </a:ext>
            </a:extLst>
          </p:cNvPr>
          <p:cNvSpPr/>
          <p:nvPr/>
        </p:nvSpPr>
        <p:spPr bwMode="auto">
          <a:xfrm>
            <a:off x="459743" y="2860136"/>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grpSp>
        <p:nvGrpSpPr>
          <p:cNvPr id="157" name="Group 156">
            <a:extLst>
              <a:ext uri="{FF2B5EF4-FFF2-40B4-BE49-F238E27FC236}">
                <a16:creationId xmlns:a16="http://schemas.microsoft.com/office/drawing/2014/main" id="{ED99C586-51C6-40EE-A7D4-A76DD193BFE1}"/>
              </a:ext>
            </a:extLst>
          </p:cNvPr>
          <p:cNvGrpSpPr/>
          <p:nvPr/>
        </p:nvGrpSpPr>
        <p:grpSpPr>
          <a:xfrm>
            <a:off x="3360567" y="1708671"/>
            <a:ext cx="507837" cy="403733"/>
            <a:chOff x="1869377" y="3175607"/>
            <a:chExt cx="959027" cy="872518"/>
          </a:xfrm>
        </p:grpSpPr>
        <p:grpSp>
          <p:nvGrpSpPr>
            <p:cNvPr id="158" name="Group 157">
              <a:extLst>
                <a:ext uri="{FF2B5EF4-FFF2-40B4-BE49-F238E27FC236}">
                  <a16:creationId xmlns:a16="http://schemas.microsoft.com/office/drawing/2014/main" id="{EE73C8BE-BBD9-444A-AAF1-C5BABB39BB95}"/>
                </a:ext>
              </a:extLst>
            </p:cNvPr>
            <p:cNvGrpSpPr/>
            <p:nvPr/>
          </p:nvGrpSpPr>
          <p:grpSpPr>
            <a:xfrm>
              <a:off x="1869377" y="3175607"/>
              <a:ext cx="959027" cy="436072"/>
              <a:chOff x="1869377" y="3175607"/>
              <a:chExt cx="959027" cy="436072"/>
            </a:xfrm>
          </p:grpSpPr>
          <p:pic>
            <p:nvPicPr>
              <p:cNvPr id="160" name="Graphic 159">
                <a:extLst>
                  <a:ext uri="{FF2B5EF4-FFF2-40B4-BE49-F238E27FC236}">
                    <a16:creationId xmlns:a16="http://schemas.microsoft.com/office/drawing/2014/main" id="{AC27F685-7034-47B3-9FE4-C5FB2767D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8670" y="3175607"/>
                <a:ext cx="399734" cy="436072"/>
              </a:xfrm>
              <a:prstGeom prst="rect">
                <a:avLst/>
              </a:prstGeom>
            </p:spPr>
          </p:pic>
          <p:pic>
            <p:nvPicPr>
              <p:cNvPr id="161" name="Graphic 160">
                <a:extLst>
                  <a:ext uri="{FF2B5EF4-FFF2-40B4-BE49-F238E27FC236}">
                    <a16:creationId xmlns:a16="http://schemas.microsoft.com/office/drawing/2014/main" id="{C7A74651-2640-471E-9FB9-58DDBF333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377" y="3175607"/>
                <a:ext cx="399734" cy="436072"/>
              </a:xfrm>
              <a:prstGeom prst="rect">
                <a:avLst/>
              </a:prstGeom>
            </p:spPr>
          </p:pic>
        </p:grpSp>
        <p:pic>
          <p:nvPicPr>
            <p:cNvPr id="159" name="Graphic 158">
              <a:extLst>
                <a:ext uri="{FF2B5EF4-FFF2-40B4-BE49-F238E27FC236}">
                  <a16:creationId xmlns:a16="http://schemas.microsoft.com/office/drawing/2014/main" id="{78C92284-B76B-42C1-BC9C-8509E30CF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2180" y="3291667"/>
              <a:ext cx="693420" cy="756458"/>
            </a:xfrm>
            <a:prstGeom prst="rect">
              <a:avLst/>
            </a:prstGeom>
          </p:spPr>
        </p:pic>
      </p:grpSp>
      <p:grpSp>
        <p:nvGrpSpPr>
          <p:cNvPr id="172" name="Group 30">
            <a:extLst>
              <a:ext uri="{FF2B5EF4-FFF2-40B4-BE49-F238E27FC236}">
                <a16:creationId xmlns:a16="http://schemas.microsoft.com/office/drawing/2014/main" id="{3E2DBE42-0446-4444-B6D8-04B5E2D60C08}"/>
              </a:ext>
            </a:extLst>
          </p:cNvPr>
          <p:cNvGrpSpPr>
            <a:grpSpLocks noChangeAspect="1"/>
          </p:cNvGrpSpPr>
          <p:nvPr/>
        </p:nvGrpSpPr>
        <p:grpSpPr bwMode="auto">
          <a:xfrm>
            <a:off x="1288538" y="1677198"/>
            <a:ext cx="525254" cy="424732"/>
            <a:chOff x="3469" y="1860"/>
            <a:chExt cx="742" cy="600"/>
          </a:xfrm>
          <a:solidFill>
            <a:srgbClr val="FFFFFF"/>
          </a:solidFill>
        </p:grpSpPr>
        <p:sp>
          <p:nvSpPr>
            <p:cNvPr id="173" name="Freeform 31">
              <a:extLst>
                <a:ext uri="{FF2B5EF4-FFF2-40B4-BE49-F238E27FC236}">
                  <a16:creationId xmlns:a16="http://schemas.microsoft.com/office/drawing/2014/main" id="{8FFA7A1A-7449-4CB9-8DE4-4E9AFC98EB3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4" name="Freeform 32">
              <a:extLst>
                <a:ext uri="{FF2B5EF4-FFF2-40B4-BE49-F238E27FC236}">
                  <a16:creationId xmlns:a16="http://schemas.microsoft.com/office/drawing/2014/main" id="{79DCFA60-1BCB-4AA4-8DDA-ECAF8FA1337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5" name="Freeform 33">
              <a:extLst>
                <a:ext uri="{FF2B5EF4-FFF2-40B4-BE49-F238E27FC236}">
                  <a16:creationId xmlns:a16="http://schemas.microsoft.com/office/drawing/2014/main" id="{3B95D3FB-1FAE-4AFC-A51B-DF3FC275E44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6" name="Oval 34">
              <a:extLst>
                <a:ext uri="{FF2B5EF4-FFF2-40B4-BE49-F238E27FC236}">
                  <a16:creationId xmlns:a16="http://schemas.microsoft.com/office/drawing/2014/main" id="{D36B6CD0-FA2D-4FD0-AF15-9B25666868A6}"/>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7" name="Oval 35">
              <a:extLst>
                <a:ext uri="{FF2B5EF4-FFF2-40B4-BE49-F238E27FC236}">
                  <a16:creationId xmlns:a16="http://schemas.microsoft.com/office/drawing/2014/main" id="{9BCED56D-673B-4215-BEBE-2302FD332BA8}"/>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8" name="Oval 36">
              <a:extLst>
                <a:ext uri="{FF2B5EF4-FFF2-40B4-BE49-F238E27FC236}">
                  <a16:creationId xmlns:a16="http://schemas.microsoft.com/office/drawing/2014/main" id="{56872641-E61C-45F7-9745-B59125E3D46C}"/>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9" name="Oval 37">
              <a:extLst>
                <a:ext uri="{FF2B5EF4-FFF2-40B4-BE49-F238E27FC236}">
                  <a16:creationId xmlns:a16="http://schemas.microsoft.com/office/drawing/2014/main" id="{F08ECD11-9FF4-4A77-ACB9-208F5EE6F630}"/>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0" name="Oval 38">
              <a:extLst>
                <a:ext uri="{FF2B5EF4-FFF2-40B4-BE49-F238E27FC236}">
                  <a16:creationId xmlns:a16="http://schemas.microsoft.com/office/drawing/2014/main" id="{7170E1CF-EF20-465D-A6F6-23C8D2F31B06}"/>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1" name="Oval 39">
              <a:extLst>
                <a:ext uri="{FF2B5EF4-FFF2-40B4-BE49-F238E27FC236}">
                  <a16:creationId xmlns:a16="http://schemas.microsoft.com/office/drawing/2014/main" id="{141DFE3F-0AB6-4621-B221-80F4AEBC0746}"/>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24" name="Picture 23">
            <a:extLst>
              <a:ext uri="{FF2B5EF4-FFF2-40B4-BE49-F238E27FC236}">
                <a16:creationId xmlns:a16="http://schemas.microsoft.com/office/drawing/2014/main" id="{C9233B76-012C-4F61-93BD-62FF4A6E8B1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1026" name="Picture 2" descr="Image result for powerbi">
            <a:extLst>
              <a:ext uri="{FF2B5EF4-FFF2-40B4-BE49-F238E27FC236}">
                <a16:creationId xmlns:a16="http://schemas.microsoft.com/office/drawing/2014/main" id="{5E9AD0BC-BC87-42E2-9645-B1DB3BBDFA4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56921232-CF46-404C-A00C-B08BFFA402BF}"/>
              </a:ext>
            </a:extLst>
          </p:cNvPr>
          <p:cNvGrpSpPr/>
          <p:nvPr/>
        </p:nvGrpSpPr>
        <p:grpSpPr>
          <a:xfrm>
            <a:off x="7719173" y="1789591"/>
            <a:ext cx="516324" cy="484935"/>
            <a:chOff x="2072232" y="1355042"/>
            <a:chExt cx="791481" cy="784006"/>
          </a:xfrm>
        </p:grpSpPr>
        <p:sp>
          <p:nvSpPr>
            <p:cNvPr id="186" name="Freeform: Shape 185">
              <a:extLst>
                <a:ext uri="{FF2B5EF4-FFF2-40B4-BE49-F238E27FC236}">
                  <a16:creationId xmlns:a16="http://schemas.microsoft.com/office/drawing/2014/main" id="{D3D76075-E4DE-4CA3-AF2C-435E65A03FF7}"/>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87" name="Freeform: Shape 186">
              <a:extLst>
                <a:ext uri="{FF2B5EF4-FFF2-40B4-BE49-F238E27FC236}">
                  <a16:creationId xmlns:a16="http://schemas.microsoft.com/office/drawing/2014/main" id="{4904ABB1-B35A-4EC7-905C-21B6491898A8}"/>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gradFill>
                  <a:gsLst>
                    <a:gs pos="0">
                      <a:srgbClr val="0078D3"/>
                    </a:gs>
                    <a:gs pos="100000">
                      <a:srgbClr val="0078D3"/>
                    </a:gs>
                  </a:gsLst>
                  <a:lin ang="5400000" scaled="1"/>
                </a:gradFill>
                <a:latin typeface="Segoe UI Semibold"/>
              </a:rPr>
              <a:t>A Serverless, Fully Managed Platform as a Service (PaaS) Solution Built for IoT  </a:t>
            </a:r>
          </a:p>
        </p:txBody>
      </p:sp>
      <p:pic>
        <p:nvPicPr>
          <p:cNvPr id="36" name="Picture 35">
            <a:extLst>
              <a:ext uri="{FF2B5EF4-FFF2-40B4-BE49-F238E27FC236}">
                <a16:creationId xmlns:a16="http://schemas.microsoft.com/office/drawing/2014/main" id="{8B4FA275-8E7D-4CF1-B7F8-7234B0ABE0EB}"/>
              </a:ext>
            </a:extLst>
          </p:cNvPr>
          <p:cNvPicPr>
            <a:picLocks noChangeAspect="1"/>
          </p:cNvPicPr>
          <p:nvPr/>
        </p:nvPicPr>
        <p:blipFill>
          <a:blip r:embed="rId7"/>
          <a:stretch>
            <a:fillRect/>
          </a:stretch>
        </p:blipFill>
        <p:spPr>
          <a:xfrm>
            <a:off x="983453" y="3089442"/>
            <a:ext cx="2214594" cy="3036325"/>
          </a:xfrm>
          <a:prstGeom prst="rect">
            <a:avLst/>
          </a:prstGeom>
        </p:spPr>
      </p:pic>
      <p:pic>
        <p:nvPicPr>
          <p:cNvPr id="39" name="Graphic 38">
            <a:extLst>
              <a:ext uri="{FF2B5EF4-FFF2-40B4-BE49-F238E27FC236}">
                <a16:creationId xmlns:a16="http://schemas.microsoft.com/office/drawing/2014/main" id="{B2CAEA4F-9739-4A9D-A08C-866948A3F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2092" y="4117630"/>
            <a:ext cx="1362786" cy="1486673"/>
          </a:xfrm>
          <a:prstGeom prst="rect">
            <a:avLst/>
          </a:prstGeom>
        </p:spPr>
      </p:pic>
      <p:pic>
        <p:nvPicPr>
          <p:cNvPr id="40" name="Graphic 39">
            <a:extLst>
              <a:ext uri="{FF2B5EF4-FFF2-40B4-BE49-F238E27FC236}">
                <a16:creationId xmlns:a16="http://schemas.microsoft.com/office/drawing/2014/main" id="{5569E4F7-D1EF-4E5C-B0EB-5B82E54EE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7911" y="4117630"/>
            <a:ext cx="1362786" cy="1486673"/>
          </a:xfrm>
          <a:prstGeom prst="rect">
            <a:avLst/>
          </a:prstGeom>
        </p:spPr>
      </p:pic>
      <p:sp>
        <p:nvSpPr>
          <p:cNvPr id="41" name="Rectangle 40">
            <a:extLst>
              <a:ext uri="{FF2B5EF4-FFF2-40B4-BE49-F238E27FC236}">
                <a16:creationId xmlns:a16="http://schemas.microsoft.com/office/drawing/2014/main" id="{6E4DF43D-872B-4971-B380-A2A76F13FF6A}"/>
              </a:ext>
            </a:extLst>
          </p:cNvPr>
          <p:cNvSpPr/>
          <p:nvPr/>
        </p:nvSpPr>
        <p:spPr>
          <a:xfrm>
            <a:off x="3466403" y="574201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Sub-second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Recent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0002B550-2370-4989-8DC9-38508BBDD5CA}"/>
              </a:ext>
            </a:extLst>
          </p:cNvPr>
          <p:cNvSpPr/>
          <p:nvPr/>
        </p:nvSpPr>
        <p:spPr>
          <a:xfrm>
            <a:off x="6274554" y="575377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Multi-second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Decades of data</a:t>
            </a:r>
          </a:p>
        </p:txBody>
      </p:sp>
      <p:sp>
        <p:nvSpPr>
          <p:cNvPr id="2" name="Right Brace 1">
            <a:extLst>
              <a:ext uri="{FF2B5EF4-FFF2-40B4-BE49-F238E27FC236}">
                <a16:creationId xmlns:a16="http://schemas.microsoft.com/office/drawing/2014/main" id="{F3FE29CB-C83D-4025-8971-5DFE0A60602D}"/>
              </a:ext>
            </a:extLst>
          </p:cNvPr>
          <p:cNvSpPr/>
          <p:nvPr/>
        </p:nvSpPr>
        <p:spPr>
          <a:xfrm rot="16200000">
            <a:off x="6019514" y="1873400"/>
            <a:ext cx="388561" cy="404340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D1C8D3F-D291-4C81-9F00-165C9482EDDB}"/>
              </a:ext>
            </a:extLst>
          </p:cNvPr>
          <p:cNvSpPr/>
          <p:nvPr/>
        </p:nvSpPr>
        <p:spPr>
          <a:xfrm>
            <a:off x="4769659" y="3386340"/>
            <a:ext cx="2811521" cy="286232"/>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Power BI Support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pic>
        <p:nvPicPr>
          <p:cNvPr id="43" name="Picture 2" descr="Image result for powerbi">
            <a:extLst>
              <a:ext uri="{FF2B5EF4-FFF2-40B4-BE49-F238E27FC236}">
                <a16:creationId xmlns:a16="http://schemas.microsoft.com/office/drawing/2014/main" id="{D2EA753E-04C7-4FEE-A4D4-C9BB804B234B}"/>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98098" y="2917846"/>
            <a:ext cx="431391" cy="4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47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2DA5F9-2535-44D2-9495-D9A1BE8AC65B}"/>
              </a:ext>
            </a:extLst>
          </p:cNvPr>
          <p:cNvSpPr>
            <a:spLocks noGrp="1"/>
          </p:cNvSpPr>
          <p:nvPr>
            <p:ph type="title"/>
          </p:nvPr>
        </p:nvSpPr>
        <p:spPr/>
        <p:txBody>
          <a:bodyPr/>
          <a:lstStyle/>
          <a:p>
            <a:r>
              <a:rPr lang="en-US" dirty="0"/>
              <a:t>Demo</a:t>
            </a:r>
            <a:endParaRPr lang="en-BE" dirty="0"/>
          </a:p>
        </p:txBody>
      </p:sp>
      <p:sp>
        <p:nvSpPr>
          <p:cNvPr id="6" name="Text Placeholder 5">
            <a:extLst>
              <a:ext uri="{FF2B5EF4-FFF2-40B4-BE49-F238E27FC236}">
                <a16:creationId xmlns:a16="http://schemas.microsoft.com/office/drawing/2014/main" id="{E811215C-B475-44D8-A4B1-386DB204D1C5}"/>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3845304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Freeform: Shape 1015">
            <a:extLst>
              <a:ext uri="{FF2B5EF4-FFF2-40B4-BE49-F238E27FC236}">
                <a16:creationId xmlns:a16="http://schemas.microsoft.com/office/drawing/2014/main" id="{0AAD54A1-4101-4AF1-8F08-BE8D47F41258}"/>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18" name="Rectangle 1017">
            <a:extLst>
              <a:ext uri="{FF2B5EF4-FFF2-40B4-BE49-F238E27FC236}">
                <a16:creationId xmlns:a16="http://schemas.microsoft.com/office/drawing/2014/main" id="{329557AE-6D7F-4FE0-BAC0-1EEC22F7D10B}"/>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solidFill>
                  <a:schemeClr val="accent2"/>
                </a:solidFill>
              </a:rPr>
              <a:t>Azure Time Series Insights pay as you go high level architecture</a:t>
            </a:r>
          </a:p>
        </p:txBody>
      </p:sp>
      <p:sp>
        <p:nvSpPr>
          <p:cNvPr id="689" name="Rectangle 688">
            <a:extLst>
              <a:ext uri="{FF2B5EF4-FFF2-40B4-BE49-F238E27FC236}">
                <a16:creationId xmlns:a16="http://schemas.microsoft.com/office/drawing/2014/main" id="{CFFBF892-5B46-4924-96A0-80EC5F074E20}"/>
              </a:ext>
            </a:extLst>
          </p:cNvPr>
          <p:cNvSpPr/>
          <p:nvPr/>
        </p:nvSpPr>
        <p:spPr bwMode="auto">
          <a:xfrm>
            <a:off x="5703707"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0" name="Arrow: Chevron 689">
            <a:extLst>
              <a:ext uri="{FF2B5EF4-FFF2-40B4-BE49-F238E27FC236}">
                <a16:creationId xmlns:a16="http://schemas.microsoft.com/office/drawing/2014/main" id="{D9D1575B-E5CB-4148-B102-EE661420ABC8}"/>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defTabSz="1028503"/>
            <a:r>
              <a:rPr lang="en-US" sz="1400" b="1" dirty="0">
                <a:solidFill>
                  <a:srgbClr val="FFFFFF"/>
                </a:solidFill>
                <a:latin typeface="Segoe UI Semibold"/>
              </a:rPr>
              <a:t>Store</a:t>
            </a:r>
          </a:p>
        </p:txBody>
      </p:sp>
      <p:sp>
        <p:nvSpPr>
          <p:cNvPr id="691" name="Arrow: Chevron 690">
            <a:extLst>
              <a:ext uri="{FF2B5EF4-FFF2-40B4-BE49-F238E27FC236}">
                <a16:creationId xmlns:a16="http://schemas.microsoft.com/office/drawing/2014/main" id="{BDC07892-3895-4888-BD77-D0A010184D81}"/>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defTabSz="1028503"/>
            <a:r>
              <a:rPr lang="en-US" sz="1400" b="1" dirty="0">
                <a:solidFill>
                  <a:srgbClr val="FFFFFF"/>
                </a:solidFill>
                <a:latin typeface="Segoe UI Semibold"/>
              </a:rPr>
              <a:t>Model</a:t>
            </a:r>
          </a:p>
        </p:txBody>
      </p:sp>
      <p:sp>
        <p:nvSpPr>
          <p:cNvPr id="692" name="Rectangle 691">
            <a:extLst>
              <a:ext uri="{FF2B5EF4-FFF2-40B4-BE49-F238E27FC236}">
                <a16:creationId xmlns:a16="http://schemas.microsoft.com/office/drawing/2014/main" id="{DA16F583-D343-458B-A7C8-A6EDB471CCA9}"/>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1"/>
          </a:solidFill>
          <a:ln w="19050">
            <a:noFill/>
          </a:ln>
        </p:spPr>
        <p:txBody>
          <a:bodyPr wrap="square" lIns="102870" tIns="51435" rIns="205740" bIns="51435" anchor="ctr">
            <a:noAutofit/>
          </a:bodyPr>
          <a:lstStyle/>
          <a:p>
            <a:pPr defTabSz="1028503"/>
            <a:endParaRPr lang="en-US" sz="1400" b="1" dirty="0">
              <a:solidFill>
                <a:srgbClr val="FFFFFF"/>
              </a:solidFill>
              <a:latin typeface="Segoe UI Semibold"/>
            </a:endParaRPr>
          </a:p>
        </p:txBody>
      </p:sp>
      <p:sp>
        <p:nvSpPr>
          <p:cNvPr id="693" name="Rectangle 692">
            <a:extLst>
              <a:ext uri="{FF2B5EF4-FFF2-40B4-BE49-F238E27FC236}">
                <a16:creationId xmlns:a16="http://schemas.microsoft.com/office/drawing/2014/main" id="{9BFFE9CD-275A-4EC4-ACD0-2C87D7C301BA}"/>
              </a:ext>
              <a:ext uri="{C183D7F6-B498-43B3-948B-1728B52AA6E4}">
                <adec:decorative xmlns:adec="http://schemas.microsoft.com/office/drawing/2017/decorative" val="1"/>
              </a:ext>
            </a:extLst>
          </p:cNvPr>
          <p:cNvSpPr/>
          <p:nvPr/>
        </p:nvSpPr>
        <p:spPr>
          <a:xfrm>
            <a:off x="6590555" y="5955277"/>
            <a:ext cx="2126935" cy="91440"/>
          </a:xfrm>
          <a:prstGeom prst="rect">
            <a:avLst/>
          </a:prstGeom>
          <a:solidFill>
            <a:schemeClr val="accent1"/>
          </a:solidFill>
          <a:ln w="19050">
            <a:noFill/>
          </a:ln>
        </p:spPr>
        <p:txBody>
          <a:bodyPr wrap="square" lIns="102870" tIns="51435" rIns="205740" bIns="51435" anchor="ctr">
            <a:noAutofit/>
          </a:bodyPr>
          <a:lstStyle/>
          <a:p>
            <a:pPr defTabSz="1028503"/>
            <a:endParaRPr lang="en-US" sz="1400" b="1" dirty="0">
              <a:solidFill>
                <a:srgbClr val="FFFFFF"/>
              </a:solidFill>
              <a:latin typeface="Segoe UI Semibold"/>
            </a:endParaRPr>
          </a:p>
        </p:txBody>
      </p:sp>
      <p:sp>
        <p:nvSpPr>
          <p:cNvPr id="694" name="Rectangle 693">
            <a:extLst>
              <a:ext uri="{FF2B5EF4-FFF2-40B4-BE49-F238E27FC236}">
                <a16:creationId xmlns:a16="http://schemas.microsoft.com/office/drawing/2014/main" id="{FA6A3D9F-AA5A-45B1-ADC6-339ADD47D046}"/>
              </a:ext>
            </a:extLst>
          </p:cNvPr>
          <p:cNvSpPr/>
          <p:nvPr/>
        </p:nvSpPr>
        <p:spPr bwMode="auto">
          <a:xfrm>
            <a:off x="5703707"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5" name="Rectangle 694">
            <a:extLst>
              <a:ext uri="{FF2B5EF4-FFF2-40B4-BE49-F238E27FC236}">
                <a16:creationId xmlns:a16="http://schemas.microsoft.com/office/drawing/2014/main" id="{EFE67C7D-311A-4C4C-BED5-959F2FB8170F}"/>
              </a:ext>
            </a:extLst>
          </p:cNvPr>
          <p:cNvSpPr/>
          <p:nvPr/>
        </p:nvSpPr>
        <p:spPr bwMode="auto">
          <a:xfrm>
            <a:off x="3687390" y="2493902"/>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6" name="Rectangle 695">
            <a:extLst>
              <a:ext uri="{FF2B5EF4-FFF2-40B4-BE49-F238E27FC236}">
                <a16:creationId xmlns:a16="http://schemas.microsoft.com/office/drawing/2014/main" id="{CAA738ED-0EEA-4EA8-8FA4-EDC7311380AB}"/>
              </a:ext>
            </a:extLst>
          </p:cNvPr>
          <p:cNvSpPr/>
          <p:nvPr/>
        </p:nvSpPr>
        <p:spPr bwMode="auto">
          <a:xfrm>
            <a:off x="7844728" y="5275550"/>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7" name="Rectangle 696">
            <a:extLst>
              <a:ext uri="{FF2B5EF4-FFF2-40B4-BE49-F238E27FC236}">
                <a16:creationId xmlns:a16="http://schemas.microsoft.com/office/drawing/2014/main" id="{1AD8FEF7-DCF7-47A9-815A-0326A77D0E63}"/>
              </a:ext>
            </a:extLst>
          </p:cNvPr>
          <p:cNvSpPr/>
          <p:nvPr/>
        </p:nvSpPr>
        <p:spPr bwMode="auto">
          <a:xfrm>
            <a:off x="7349455" y="5275550"/>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8" name="Rectangle 697">
            <a:extLst>
              <a:ext uri="{FF2B5EF4-FFF2-40B4-BE49-F238E27FC236}">
                <a16:creationId xmlns:a16="http://schemas.microsoft.com/office/drawing/2014/main" id="{326A2520-90FD-4269-BB67-67071B19CEA7}"/>
              </a:ext>
            </a:extLst>
          </p:cNvPr>
          <p:cNvSpPr/>
          <p:nvPr/>
        </p:nvSpPr>
        <p:spPr bwMode="auto">
          <a:xfrm>
            <a:off x="5170163"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9" name="Rectangle 698">
            <a:extLst>
              <a:ext uri="{FF2B5EF4-FFF2-40B4-BE49-F238E27FC236}">
                <a16:creationId xmlns:a16="http://schemas.microsoft.com/office/drawing/2014/main" id="{1FE7CE96-D11C-4EE0-9FA3-CD6C8376D38E}"/>
              </a:ext>
            </a:extLst>
          </p:cNvPr>
          <p:cNvSpPr/>
          <p:nvPr/>
        </p:nvSpPr>
        <p:spPr bwMode="auto">
          <a:xfrm>
            <a:off x="5170163"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00" name="Rectangle 699">
            <a:extLst>
              <a:ext uri="{FF2B5EF4-FFF2-40B4-BE49-F238E27FC236}">
                <a16:creationId xmlns:a16="http://schemas.microsoft.com/office/drawing/2014/main" id="{F8A530C1-44B3-47B7-94D6-0EF37E990A2B}"/>
              </a:ext>
            </a:extLst>
          </p:cNvPr>
          <p:cNvSpPr/>
          <p:nvPr/>
        </p:nvSpPr>
        <p:spPr bwMode="auto">
          <a:xfrm>
            <a:off x="8017272"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01" name="Rectangle 700">
            <a:extLst>
              <a:ext uri="{FF2B5EF4-FFF2-40B4-BE49-F238E27FC236}">
                <a16:creationId xmlns:a16="http://schemas.microsoft.com/office/drawing/2014/main" id="{4EB47F18-7CD9-4272-AC6F-AC7EAAB34E3F}"/>
              </a:ext>
            </a:extLst>
          </p:cNvPr>
          <p:cNvSpPr/>
          <p:nvPr/>
        </p:nvSpPr>
        <p:spPr bwMode="auto">
          <a:xfrm>
            <a:off x="10535230" y="4341730"/>
            <a:ext cx="400822" cy="400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02" name="Rectangle 701">
            <a:extLst>
              <a:ext uri="{FF2B5EF4-FFF2-40B4-BE49-F238E27FC236}">
                <a16:creationId xmlns:a16="http://schemas.microsoft.com/office/drawing/2014/main" id="{38043F67-5592-4982-B7C9-E8B90CDE2DC9}"/>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dirty="0">
                <a:solidFill>
                  <a:schemeClr val="tx1">
                    <a:lumMod val="85000"/>
                    <a:lumOff val="15000"/>
                  </a:schemeClr>
                </a:solidFill>
              </a:rPr>
              <a:t>Azure</a:t>
            </a:r>
            <a:br>
              <a:rPr lang="en-US" sz="1000" dirty="0">
                <a:solidFill>
                  <a:schemeClr val="tx1">
                    <a:lumMod val="85000"/>
                    <a:lumOff val="15000"/>
                  </a:schemeClr>
                </a:solidFill>
              </a:rPr>
            </a:br>
            <a:r>
              <a:rPr lang="en-US" sz="1000" dirty="0">
                <a:solidFill>
                  <a:schemeClr val="tx1">
                    <a:lumMod val="85000"/>
                    <a:lumOff val="15000"/>
                  </a:schemeClr>
                </a:solidFill>
              </a:rPr>
              <a:t>Digital Twins</a:t>
            </a:r>
          </a:p>
        </p:txBody>
      </p:sp>
      <p:sp>
        <p:nvSpPr>
          <p:cNvPr id="703" name="Rectangle 702">
            <a:extLst>
              <a:ext uri="{FF2B5EF4-FFF2-40B4-BE49-F238E27FC236}">
                <a16:creationId xmlns:a16="http://schemas.microsoft.com/office/drawing/2014/main" id="{FE51D644-64AF-48DD-A55E-E08C5883EBE4}"/>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dirty="0">
                <a:solidFill>
                  <a:schemeClr val="tx1">
                    <a:lumMod val="85000"/>
                    <a:lumOff val="15000"/>
                  </a:schemeClr>
                </a:solidFill>
              </a:rPr>
              <a:t>Azure</a:t>
            </a:r>
            <a:br>
              <a:rPr lang="en-US" sz="1000" dirty="0">
                <a:solidFill>
                  <a:schemeClr val="tx1">
                    <a:lumMod val="85000"/>
                    <a:lumOff val="15000"/>
                  </a:schemeClr>
                </a:solidFill>
              </a:rPr>
            </a:br>
            <a:r>
              <a:rPr lang="en-US" sz="1000" dirty="0">
                <a:solidFill>
                  <a:schemeClr val="tx1">
                    <a:lumMod val="85000"/>
                    <a:lumOff val="15000"/>
                  </a:schemeClr>
                </a:solidFill>
              </a:rPr>
              <a:t>IOT</a:t>
            </a:r>
          </a:p>
          <a:p>
            <a:pPr defTabSz="932472" fontAlgn="base">
              <a:spcBef>
                <a:spcPct val="0"/>
              </a:spcBef>
              <a:spcAft>
                <a:spcPct val="0"/>
              </a:spcAft>
            </a:pPr>
            <a:r>
              <a:rPr lang="en-US" sz="1000" dirty="0">
                <a:solidFill>
                  <a:schemeClr val="tx1">
                    <a:lumMod val="85000"/>
                    <a:lumOff val="15000"/>
                  </a:schemeClr>
                </a:solidFill>
              </a:rPr>
              <a:t>Hub</a:t>
            </a:r>
          </a:p>
        </p:txBody>
      </p:sp>
      <p:sp>
        <p:nvSpPr>
          <p:cNvPr id="704" name="Rectangle 703">
            <a:extLst>
              <a:ext uri="{FF2B5EF4-FFF2-40B4-BE49-F238E27FC236}">
                <a16:creationId xmlns:a16="http://schemas.microsoft.com/office/drawing/2014/main" id="{C6A9CF4B-167E-4907-964C-08146F8618BB}"/>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dirty="0">
                <a:solidFill>
                  <a:schemeClr val="tx1">
                    <a:lumMod val="85000"/>
                    <a:lumOff val="15000"/>
                  </a:schemeClr>
                </a:solidFill>
              </a:rPr>
              <a:t>Azure</a:t>
            </a:r>
            <a:br>
              <a:rPr lang="en-US" sz="1000" dirty="0">
                <a:solidFill>
                  <a:schemeClr val="tx1">
                    <a:lumMod val="85000"/>
                    <a:lumOff val="15000"/>
                  </a:schemeClr>
                </a:solidFill>
              </a:rPr>
            </a:br>
            <a:r>
              <a:rPr lang="en-US" sz="1000" dirty="0">
                <a:solidFill>
                  <a:schemeClr val="tx1">
                    <a:lumMod val="85000"/>
                    <a:lumOff val="15000"/>
                  </a:schemeClr>
                </a:solidFill>
              </a:rPr>
              <a:t>Event</a:t>
            </a:r>
          </a:p>
          <a:p>
            <a:pPr defTabSz="932472" fontAlgn="base">
              <a:spcBef>
                <a:spcPct val="0"/>
              </a:spcBef>
              <a:spcAft>
                <a:spcPct val="0"/>
              </a:spcAft>
            </a:pPr>
            <a:r>
              <a:rPr lang="en-US" sz="1000" dirty="0">
                <a:solidFill>
                  <a:schemeClr val="tx1">
                    <a:lumMod val="85000"/>
                    <a:lumOff val="15000"/>
                  </a:schemeClr>
                </a:solidFill>
              </a:rPr>
              <a:t>Hub</a:t>
            </a:r>
          </a:p>
        </p:txBody>
      </p:sp>
      <p:grpSp>
        <p:nvGrpSpPr>
          <p:cNvPr id="705" name="Graphic 21">
            <a:extLst>
              <a:ext uri="{FF2B5EF4-FFF2-40B4-BE49-F238E27FC236}">
                <a16:creationId xmlns:a16="http://schemas.microsoft.com/office/drawing/2014/main" id="{8D8E9E2A-BF1A-44D2-BE9B-9D920F880474}"/>
              </a:ext>
            </a:extLst>
          </p:cNvPr>
          <p:cNvGrpSpPr/>
          <p:nvPr/>
        </p:nvGrpSpPr>
        <p:grpSpPr>
          <a:xfrm>
            <a:off x="1812867" y="3173105"/>
            <a:ext cx="265478" cy="330601"/>
            <a:chOff x="5653616" y="2462212"/>
            <a:chExt cx="924390" cy="951356"/>
          </a:xfrm>
          <a:solidFill>
            <a:schemeClr val="accent1">
              <a:lumMod val="75000"/>
            </a:schemeClr>
          </a:solidFill>
        </p:grpSpPr>
        <p:sp>
          <p:nvSpPr>
            <p:cNvPr id="706" name="Freeform: Shape 705">
              <a:extLst>
                <a:ext uri="{FF2B5EF4-FFF2-40B4-BE49-F238E27FC236}">
                  <a16:creationId xmlns:a16="http://schemas.microsoft.com/office/drawing/2014/main" id="{6159E9F6-4E80-4236-B915-D853EBBF42AD}"/>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endParaRPr lang="en-US"/>
            </a:p>
          </p:txBody>
        </p:sp>
        <p:sp>
          <p:nvSpPr>
            <p:cNvPr id="707" name="Freeform: Shape 706">
              <a:extLst>
                <a:ext uri="{FF2B5EF4-FFF2-40B4-BE49-F238E27FC236}">
                  <a16:creationId xmlns:a16="http://schemas.microsoft.com/office/drawing/2014/main" id="{1080D2EB-17DA-4987-A4EC-0E5AF5D39E77}"/>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endParaRPr lang="en-US"/>
            </a:p>
          </p:txBody>
        </p:sp>
        <p:sp>
          <p:nvSpPr>
            <p:cNvPr id="708" name="Freeform: Shape 707">
              <a:extLst>
                <a:ext uri="{FF2B5EF4-FFF2-40B4-BE49-F238E27FC236}">
                  <a16:creationId xmlns:a16="http://schemas.microsoft.com/office/drawing/2014/main" id="{25A562BB-EC18-4882-9EDF-78F7428CDC84}"/>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09" name="Freeform: Shape 708">
              <a:extLst>
                <a:ext uri="{FF2B5EF4-FFF2-40B4-BE49-F238E27FC236}">
                  <a16:creationId xmlns:a16="http://schemas.microsoft.com/office/drawing/2014/main" id="{516D2B65-EF7F-452D-A8D8-916AA4354A8A}"/>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0" name="Freeform: Shape 709">
              <a:extLst>
                <a:ext uri="{FF2B5EF4-FFF2-40B4-BE49-F238E27FC236}">
                  <a16:creationId xmlns:a16="http://schemas.microsoft.com/office/drawing/2014/main" id="{9230DF05-768A-496A-916E-47345D465278}"/>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1" name="Freeform: Shape 710">
              <a:extLst>
                <a:ext uri="{FF2B5EF4-FFF2-40B4-BE49-F238E27FC236}">
                  <a16:creationId xmlns:a16="http://schemas.microsoft.com/office/drawing/2014/main" id="{CAF829ED-049D-490F-B3A5-E7F18923D031}"/>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2" name="Freeform: Shape 711">
              <a:extLst>
                <a:ext uri="{FF2B5EF4-FFF2-40B4-BE49-F238E27FC236}">
                  <a16:creationId xmlns:a16="http://schemas.microsoft.com/office/drawing/2014/main" id="{A815AA44-B81D-4E6A-A99B-6A81BB7D11F8}"/>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3" name="Freeform: Shape 712">
              <a:extLst>
                <a:ext uri="{FF2B5EF4-FFF2-40B4-BE49-F238E27FC236}">
                  <a16:creationId xmlns:a16="http://schemas.microsoft.com/office/drawing/2014/main" id="{0E8E6FE7-1739-479F-A4A0-AC72A01C5C7A}"/>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grpSp>
      <p:pic>
        <p:nvPicPr>
          <p:cNvPr id="714" name="Picture 713" descr="A picture containing clock&#10;&#10;Description automatically generated">
            <a:extLst>
              <a:ext uri="{FF2B5EF4-FFF2-40B4-BE49-F238E27FC236}">
                <a16:creationId xmlns:a16="http://schemas.microsoft.com/office/drawing/2014/main" id="{FEF28D39-5ACB-49BA-AF48-AA438CDF1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716" name="Rectangle 715">
            <a:extLst>
              <a:ext uri="{FF2B5EF4-FFF2-40B4-BE49-F238E27FC236}">
                <a16:creationId xmlns:a16="http://schemas.microsoft.com/office/drawing/2014/main" id="{1D07C95D-721E-4BD3-9D93-80F89C7C068E}"/>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err="1">
              <a:solidFill>
                <a:schemeClr val="tx1"/>
              </a:solidFill>
            </a:endParaRPr>
          </a:p>
        </p:txBody>
      </p:sp>
      <p:sp>
        <p:nvSpPr>
          <p:cNvPr id="717" name="TextBox 716">
            <a:extLst>
              <a:ext uri="{FF2B5EF4-FFF2-40B4-BE49-F238E27FC236}">
                <a16:creationId xmlns:a16="http://schemas.microsoft.com/office/drawing/2014/main" id="{5FB25635-E79A-4DD0-9E62-FEF6B14B18BC}"/>
              </a:ext>
            </a:extLst>
          </p:cNvPr>
          <p:cNvSpPr txBox="1"/>
          <p:nvPr/>
        </p:nvSpPr>
        <p:spPr>
          <a:xfrm>
            <a:off x="6726426" y="6361455"/>
            <a:ext cx="1587036" cy="153888"/>
          </a:xfrm>
          <a:prstGeom prst="rect">
            <a:avLst/>
          </a:prstGeom>
          <a:noFill/>
        </p:spPr>
        <p:txBody>
          <a:bodyPr wrap="square" lIns="0" tIns="0" rIns="0" bIns="0" rtlCol="0">
            <a:spAutoFit/>
          </a:bodyPr>
          <a:lstStyle/>
          <a:p>
            <a:r>
              <a:rPr lang="en-US" sz="1000" dirty="0"/>
              <a:t>Timeseries data</a:t>
            </a:r>
          </a:p>
        </p:txBody>
      </p:sp>
      <p:sp>
        <p:nvSpPr>
          <p:cNvPr id="718" name="TextBox 717">
            <a:extLst>
              <a:ext uri="{FF2B5EF4-FFF2-40B4-BE49-F238E27FC236}">
                <a16:creationId xmlns:a16="http://schemas.microsoft.com/office/drawing/2014/main" id="{BFA458E6-118E-49D8-8C60-FF9531AC42FB}"/>
              </a:ext>
            </a:extLst>
          </p:cNvPr>
          <p:cNvSpPr txBox="1"/>
          <p:nvPr/>
        </p:nvSpPr>
        <p:spPr>
          <a:xfrm>
            <a:off x="8458967" y="6361455"/>
            <a:ext cx="1587036" cy="153888"/>
          </a:xfrm>
          <a:prstGeom prst="rect">
            <a:avLst/>
          </a:prstGeom>
          <a:noFill/>
        </p:spPr>
        <p:txBody>
          <a:bodyPr wrap="square" lIns="0" tIns="0" rIns="0" bIns="0" rtlCol="0">
            <a:spAutoFit/>
          </a:bodyPr>
          <a:lstStyle/>
          <a:p>
            <a:r>
              <a:rPr lang="en-US" sz="1000" dirty="0"/>
              <a:t>API requests/returns</a:t>
            </a:r>
          </a:p>
        </p:txBody>
      </p:sp>
      <p:sp>
        <p:nvSpPr>
          <p:cNvPr id="719" name="TextBox 718">
            <a:extLst>
              <a:ext uri="{FF2B5EF4-FFF2-40B4-BE49-F238E27FC236}">
                <a16:creationId xmlns:a16="http://schemas.microsoft.com/office/drawing/2014/main" id="{0E263E7C-2F41-4E66-8D25-0FE2D3EB2F64}"/>
              </a:ext>
            </a:extLst>
          </p:cNvPr>
          <p:cNvSpPr txBox="1"/>
          <p:nvPr/>
        </p:nvSpPr>
        <p:spPr>
          <a:xfrm>
            <a:off x="10530988" y="6361455"/>
            <a:ext cx="1587036" cy="153888"/>
          </a:xfrm>
          <a:prstGeom prst="rect">
            <a:avLst/>
          </a:prstGeom>
          <a:noFill/>
        </p:spPr>
        <p:txBody>
          <a:bodyPr wrap="square" lIns="0" tIns="0" rIns="0" bIns="0" rtlCol="0">
            <a:spAutoFit/>
          </a:bodyPr>
          <a:lstStyle/>
          <a:p>
            <a:r>
              <a:rPr lang="en-US" sz="1000" dirty="0"/>
              <a:t>AI/ML workflow</a:t>
            </a:r>
          </a:p>
        </p:txBody>
      </p:sp>
      <p:pic>
        <p:nvPicPr>
          <p:cNvPr id="726" name="Picture 725">
            <a:extLst>
              <a:ext uri="{FF2B5EF4-FFF2-40B4-BE49-F238E27FC236}">
                <a16:creationId xmlns:a16="http://schemas.microsoft.com/office/drawing/2014/main" id="{D6056316-4A5C-4F53-8944-553D730BF996}"/>
              </a:ext>
            </a:extLst>
          </p:cNvPr>
          <p:cNvPicPr>
            <a:picLocks noChangeAspect="1"/>
          </p:cNvPicPr>
          <p:nvPr/>
        </p:nvPicPr>
        <p:blipFill>
          <a:blip r:embed="rId4">
            <a:duotone>
              <a:schemeClr val="accent1">
                <a:shade val="45000"/>
                <a:satMod val="135000"/>
              </a:schemeClr>
              <a:prstClr val="white"/>
            </a:duotone>
            <a:lum bright="-20000"/>
          </a:blip>
          <a:stretch>
            <a:fillRect/>
          </a:stretch>
        </p:blipFill>
        <p:spPr>
          <a:xfrm>
            <a:off x="3268636" y="3628691"/>
            <a:ext cx="1048388" cy="904388"/>
          </a:xfrm>
          <a:prstGeom prst="rect">
            <a:avLst/>
          </a:prstGeom>
        </p:spPr>
      </p:pic>
      <p:grpSp>
        <p:nvGrpSpPr>
          <p:cNvPr id="727" name="Group 726">
            <a:extLst>
              <a:ext uri="{FF2B5EF4-FFF2-40B4-BE49-F238E27FC236}">
                <a16:creationId xmlns:a16="http://schemas.microsoft.com/office/drawing/2014/main" id="{A4DE149B-0D65-4867-9971-3058D4753AB8}"/>
              </a:ext>
            </a:extLst>
          </p:cNvPr>
          <p:cNvGrpSpPr/>
          <p:nvPr/>
        </p:nvGrpSpPr>
        <p:grpSpPr>
          <a:xfrm>
            <a:off x="7264352" y="3418948"/>
            <a:ext cx="853216" cy="1372246"/>
            <a:chOff x="7172802" y="3508888"/>
            <a:chExt cx="853216" cy="1372246"/>
          </a:xfrm>
        </p:grpSpPr>
        <p:sp>
          <p:nvSpPr>
            <p:cNvPr id="728" name="Freeform: Shape 727">
              <a:extLst>
                <a:ext uri="{FF2B5EF4-FFF2-40B4-BE49-F238E27FC236}">
                  <a16:creationId xmlns:a16="http://schemas.microsoft.com/office/drawing/2014/main" id="{CA7B1D57-1797-42D8-AFB4-7D18919736D9}"/>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29" name="Group 728">
              <a:extLst>
                <a:ext uri="{FF2B5EF4-FFF2-40B4-BE49-F238E27FC236}">
                  <a16:creationId xmlns:a16="http://schemas.microsoft.com/office/drawing/2014/main" id="{9D9C9F2D-EDB0-459B-8A5F-F1930419AFA3}"/>
                </a:ext>
              </a:extLst>
            </p:cNvPr>
            <p:cNvGrpSpPr/>
            <p:nvPr/>
          </p:nvGrpSpPr>
          <p:grpSpPr>
            <a:xfrm>
              <a:off x="7172802" y="3508888"/>
              <a:ext cx="853216" cy="1372246"/>
              <a:chOff x="7551470" y="2878314"/>
              <a:chExt cx="775651" cy="1247496"/>
            </a:xfrm>
            <a:solidFill>
              <a:schemeClr val="bg1"/>
            </a:solidFill>
          </p:grpSpPr>
          <p:sp>
            <p:nvSpPr>
              <p:cNvPr id="730" name="Freeform: Shape 308">
                <a:extLst>
                  <a:ext uri="{FF2B5EF4-FFF2-40B4-BE49-F238E27FC236}">
                    <a16:creationId xmlns:a16="http://schemas.microsoft.com/office/drawing/2014/main" id="{EF5EB859-7E3C-4761-BB9B-4534019B8284}"/>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731" name="Group 730">
                <a:extLst>
                  <a:ext uri="{FF2B5EF4-FFF2-40B4-BE49-F238E27FC236}">
                    <a16:creationId xmlns:a16="http://schemas.microsoft.com/office/drawing/2014/main" id="{74EA90FB-BBFD-4EE4-8E05-1E736AD11EBA}"/>
                  </a:ext>
                </a:extLst>
              </p:cNvPr>
              <p:cNvGrpSpPr/>
              <p:nvPr/>
            </p:nvGrpSpPr>
            <p:grpSpPr>
              <a:xfrm>
                <a:off x="7621836" y="2878314"/>
                <a:ext cx="593389" cy="533513"/>
                <a:chOff x="665019" y="3039690"/>
                <a:chExt cx="542084" cy="536126"/>
              </a:xfrm>
              <a:grpFill/>
            </p:grpSpPr>
            <p:sp>
              <p:nvSpPr>
                <p:cNvPr id="732" name="Freeform: Shape 339">
                  <a:extLst>
                    <a:ext uri="{FF2B5EF4-FFF2-40B4-BE49-F238E27FC236}">
                      <a16:creationId xmlns:a16="http://schemas.microsoft.com/office/drawing/2014/main" id="{E014896C-10D0-456E-BC1D-199AE429C825}"/>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33" name="Freeform: Shape 340">
                  <a:extLst>
                    <a:ext uri="{FF2B5EF4-FFF2-40B4-BE49-F238E27FC236}">
                      <a16:creationId xmlns:a16="http://schemas.microsoft.com/office/drawing/2014/main" id="{58BDAE6F-3900-495F-809E-5CD3B499966C}"/>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34" name="Freeform: Shape 341">
                  <a:extLst>
                    <a:ext uri="{FF2B5EF4-FFF2-40B4-BE49-F238E27FC236}">
                      <a16:creationId xmlns:a16="http://schemas.microsoft.com/office/drawing/2014/main" id="{0F37A010-84B1-4746-923F-2AD6D2FD9C15}"/>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sp>
        <p:nvSpPr>
          <p:cNvPr id="735" name="Rectangle 734">
            <a:extLst>
              <a:ext uri="{FF2B5EF4-FFF2-40B4-BE49-F238E27FC236}">
                <a16:creationId xmlns:a16="http://schemas.microsoft.com/office/drawing/2014/main" id="{087244F4-729E-4050-A6D8-23AE9E070B7D}"/>
              </a:ext>
            </a:extLst>
          </p:cNvPr>
          <p:cNvSpPr/>
          <p:nvPr/>
        </p:nvSpPr>
        <p:spPr bwMode="auto">
          <a:xfrm>
            <a:off x="6912935" y="2976680"/>
            <a:ext cx="1556050" cy="390278"/>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a:r>
              <a:rPr lang="en-US" sz="1000" dirty="0">
                <a:solidFill>
                  <a:schemeClr val="accent1"/>
                </a:solidFill>
                <a:latin typeface="+mj-lt"/>
              </a:rPr>
              <a:t>TIME SERIES </a:t>
            </a:r>
            <a:br>
              <a:rPr lang="en-US" sz="1000" dirty="0">
                <a:solidFill>
                  <a:schemeClr val="accent1"/>
                </a:solidFill>
                <a:latin typeface="+mj-lt"/>
              </a:rPr>
            </a:br>
            <a:r>
              <a:rPr lang="en-US" sz="1000" dirty="0">
                <a:solidFill>
                  <a:schemeClr val="accent1"/>
                </a:solidFill>
                <a:latin typeface="+mj-lt"/>
              </a:rPr>
              <a:t>MODEL</a:t>
            </a:r>
          </a:p>
        </p:txBody>
      </p:sp>
      <p:grpSp>
        <p:nvGrpSpPr>
          <p:cNvPr id="736" name="Group 735">
            <a:extLst>
              <a:ext uri="{FF2B5EF4-FFF2-40B4-BE49-F238E27FC236}">
                <a16:creationId xmlns:a16="http://schemas.microsoft.com/office/drawing/2014/main" id="{471E99B3-21A3-492D-BD2A-B03AE7858EEC}"/>
              </a:ext>
            </a:extLst>
          </p:cNvPr>
          <p:cNvGrpSpPr/>
          <p:nvPr/>
        </p:nvGrpSpPr>
        <p:grpSpPr>
          <a:xfrm>
            <a:off x="9903394" y="3574392"/>
            <a:ext cx="1824792" cy="1072769"/>
            <a:chOff x="9460808" y="2887493"/>
            <a:chExt cx="1824792" cy="1072769"/>
          </a:xfrm>
        </p:grpSpPr>
        <p:sp>
          <p:nvSpPr>
            <p:cNvPr id="737" name="Devices3_EA6C" title="Icon of a cellphone in front of a monitor">
              <a:extLst>
                <a:ext uri="{FF2B5EF4-FFF2-40B4-BE49-F238E27FC236}">
                  <a16:creationId xmlns:a16="http://schemas.microsoft.com/office/drawing/2014/main" id="{3C84475D-7507-4EE7-A545-9820000D8D52}"/>
                </a:ext>
              </a:extLst>
            </p:cNvPr>
            <p:cNvSpPr>
              <a:spLocks noChangeAspect="1" noEditPoints="1"/>
            </p:cNvSpPr>
            <p:nvPr/>
          </p:nvSpPr>
          <p:spPr bwMode="auto">
            <a:xfrm>
              <a:off x="9460808" y="2887493"/>
              <a:ext cx="1548509" cy="107276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900" dirty="0">
                <a:gradFill>
                  <a:gsLst>
                    <a:gs pos="0">
                      <a:srgbClr val="505050"/>
                    </a:gs>
                    <a:gs pos="100000">
                      <a:srgbClr val="505050"/>
                    </a:gs>
                  </a:gsLst>
                </a:gradFill>
              </a:endParaRPr>
            </a:p>
          </p:txBody>
        </p:sp>
        <p:sp>
          <p:nvSpPr>
            <p:cNvPr id="738" name="Rectangle 737">
              <a:extLst>
                <a:ext uri="{FF2B5EF4-FFF2-40B4-BE49-F238E27FC236}">
                  <a16:creationId xmlns:a16="http://schemas.microsoft.com/office/drawing/2014/main" id="{7920F35F-C4A6-4EE9-BCFB-B08C10D5F51A}"/>
                </a:ext>
              </a:extLst>
            </p:cNvPr>
            <p:cNvSpPr/>
            <p:nvPr/>
          </p:nvSpPr>
          <p:spPr bwMode="auto">
            <a:xfrm>
              <a:off x="10416157" y="3307484"/>
              <a:ext cx="869443" cy="541722"/>
            </a:xfrm>
            <a:prstGeom prst="rect">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9" name="light">
              <a:extLst>
                <a:ext uri="{FF2B5EF4-FFF2-40B4-BE49-F238E27FC236}">
                  <a16:creationId xmlns:a16="http://schemas.microsoft.com/office/drawing/2014/main" id="{72265C0A-240B-4EE8-B9E9-BCA4B7BB29E1}"/>
                </a:ext>
              </a:extLst>
            </p:cNvPr>
            <p:cNvSpPr>
              <a:spLocks noChangeAspect="1" noEditPoints="1"/>
            </p:cNvSpPr>
            <p:nvPr/>
          </p:nvSpPr>
          <p:spPr bwMode="auto">
            <a:xfrm>
              <a:off x="9547576" y="3533514"/>
              <a:ext cx="178278" cy="26468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40" name="Straight Connector 739">
              <a:extLst>
                <a:ext uri="{FF2B5EF4-FFF2-40B4-BE49-F238E27FC236}">
                  <a16:creationId xmlns:a16="http://schemas.microsoft.com/office/drawing/2014/main" id="{D0BF6506-409B-48D8-9E7D-456C2CA6FB06}"/>
                </a:ext>
              </a:extLst>
            </p:cNvPr>
            <p:cNvCxnSpPr>
              <a:stCxn id="737" idx="9"/>
            </p:cNvCxnSpPr>
            <p:nvPr/>
          </p:nvCxnSpPr>
          <p:spPr>
            <a:xfrm flipV="1">
              <a:off x="9579945" y="3104175"/>
              <a:ext cx="328686" cy="260134"/>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A301732A-148E-47A6-8CB5-DFEDFD5F7731}"/>
                </a:ext>
              </a:extLst>
            </p:cNvPr>
            <p:cNvCxnSpPr/>
            <p:nvPr/>
          </p:nvCxnSpPr>
          <p:spPr>
            <a:xfrm>
              <a:off x="9937852" y="3107942"/>
              <a:ext cx="272987" cy="245601"/>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AB78559D-4F9B-4756-98E0-A61C446797E3}"/>
                </a:ext>
              </a:extLst>
            </p:cNvPr>
            <p:cNvCxnSpPr/>
            <p:nvPr/>
          </p:nvCxnSpPr>
          <p:spPr>
            <a:xfrm flipV="1">
              <a:off x="10235062" y="3017168"/>
              <a:ext cx="314818" cy="355453"/>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1DF8BDC2-5C7F-47D9-924C-D62DFD5A7CC6}"/>
                </a:ext>
              </a:extLst>
            </p:cNvPr>
            <p:cNvCxnSpPr/>
            <p:nvPr/>
          </p:nvCxnSpPr>
          <p:spPr>
            <a:xfrm>
              <a:off x="10581743" y="3019296"/>
              <a:ext cx="223658" cy="177132"/>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9530C02-B73D-4DD3-A7E3-39E43F4D5613}"/>
                </a:ext>
              </a:extLst>
            </p:cNvPr>
            <p:cNvCxnSpPr>
              <a:cxnSpLocks/>
            </p:cNvCxnSpPr>
            <p:nvPr/>
          </p:nvCxnSpPr>
          <p:spPr>
            <a:xfrm flipV="1">
              <a:off x="10810601" y="3036486"/>
              <a:ext cx="198716" cy="158409"/>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5" name="Oval 744">
              <a:extLst>
                <a:ext uri="{FF2B5EF4-FFF2-40B4-BE49-F238E27FC236}">
                  <a16:creationId xmlns:a16="http://schemas.microsoft.com/office/drawing/2014/main" id="{AF972D49-C313-4B0B-AA1F-9B8A7C736CAC}"/>
                </a:ext>
              </a:extLst>
            </p:cNvPr>
            <p:cNvSpPr/>
            <p:nvPr/>
          </p:nvSpPr>
          <p:spPr bwMode="auto">
            <a:xfrm>
              <a:off x="9880199" y="307090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6" name="Oval 745">
              <a:extLst>
                <a:ext uri="{FF2B5EF4-FFF2-40B4-BE49-F238E27FC236}">
                  <a16:creationId xmlns:a16="http://schemas.microsoft.com/office/drawing/2014/main" id="{D230503E-F017-45B4-A332-204A7680F659}"/>
                </a:ext>
              </a:extLst>
            </p:cNvPr>
            <p:cNvSpPr/>
            <p:nvPr/>
          </p:nvSpPr>
          <p:spPr bwMode="auto">
            <a:xfrm>
              <a:off x="10185996" y="332659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7" name="Oval 746">
              <a:extLst>
                <a:ext uri="{FF2B5EF4-FFF2-40B4-BE49-F238E27FC236}">
                  <a16:creationId xmlns:a16="http://schemas.microsoft.com/office/drawing/2014/main" id="{82D12D7F-09FC-4C05-9A3E-054A55EEA29C}"/>
                </a:ext>
              </a:extLst>
            </p:cNvPr>
            <p:cNvSpPr/>
            <p:nvPr/>
          </p:nvSpPr>
          <p:spPr bwMode="auto">
            <a:xfrm>
              <a:off x="10522919" y="297360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8" name="Oval 747">
              <a:extLst>
                <a:ext uri="{FF2B5EF4-FFF2-40B4-BE49-F238E27FC236}">
                  <a16:creationId xmlns:a16="http://schemas.microsoft.com/office/drawing/2014/main" id="{597952E1-3C4E-4030-9AE8-FDB1C64319E7}"/>
                </a:ext>
              </a:extLst>
            </p:cNvPr>
            <p:cNvSpPr/>
            <p:nvPr/>
          </p:nvSpPr>
          <p:spPr bwMode="auto">
            <a:xfrm>
              <a:off x="10765932" y="315017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49" name="Group 748">
              <a:extLst>
                <a:ext uri="{FF2B5EF4-FFF2-40B4-BE49-F238E27FC236}">
                  <a16:creationId xmlns:a16="http://schemas.microsoft.com/office/drawing/2014/main" id="{4BD84221-F829-4768-B5C8-073CAB188BFA}"/>
                </a:ext>
              </a:extLst>
            </p:cNvPr>
            <p:cNvGrpSpPr/>
            <p:nvPr/>
          </p:nvGrpSpPr>
          <p:grpSpPr>
            <a:xfrm>
              <a:off x="10673740" y="3403379"/>
              <a:ext cx="354276" cy="357087"/>
              <a:chOff x="9709150" y="6365875"/>
              <a:chExt cx="200026" cy="201613"/>
            </a:xfrm>
          </p:grpSpPr>
          <p:sp>
            <p:nvSpPr>
              <p:cNvPr id="750" name="Oval 30">
                <a:extLst>
                  <a:ext uri="{FF2B5EF4-FFF2-40B4-BE49-F238E27FC236}">
                    <a16:creationId xmlns:a16="http://schemas.microsoft.com/office/drawing/2014/main" id="{0B2396A3-8281-4C96-BB2C-AF3B375FF6B8}"/>
                  </a:ext>
                </a:extLst>
              </p:cNvPr>
              <p:cNvSpPr>
                <a:spLocks noChangeArrowheads="1"/>
              </p:cNvSpPr>
              <p:nvPr/>
            </p:nvSpPr>
            <p:spPr bwMode="auto">
              <a:xfrm>
                <a:off x="9709150" y="6365875"/>
                <a:ext cx="150813" cy="152400"/>
              </a:xfrm>
              <a:prstGeom prst="ellips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1" name="Freeform 31">
                <a:extLst>
                  <a:ext uri="{FF2B5EF4-FFF2-40B4-BE49-F238E27FC236}">
                    <a16:creationId xmlns:a16="http://schemas.microsoft.com/office/drawing/2014/main" id="{4A3AC2EF-DE6E-4B11-8F7C-8418325E6E27}"/>
                  </a:ext>
                </a:extLst>
              </p:cNvPr>
              <p:cNvSpPr>
                <a:spLocks/>
              </p:cNvSpPr>
              <p:nvPr/>
            </p:nvSpPr>
            <p:spPr bwMode="auto">
              <a:xfrm>
                <a:off x="9825038" y="6481763"/>
                <a:ext cx="84138" cy="85725"/>
              </a:xfrm>
              <a:custGeom>
                <a:avLst/>
                <a:gdLst>
                  <a:gd name="T0" fmla="*/ 15 w 53"/>
                  <a:gd name="T1" fmla="*/ 0 h 54"/>
                  <a:gd name="T2" fmla="*/ 53 w 53"/>
                  <a:gd name="T3" fmla="*/ 39 h 54"/>
                  <a:gd name="T4" fmla="*/ 38 w 53"/>
                  <a:gd name="T5" fmla="*/ 54 h 54"/>
                  <a:gd name="T6" fmla="*/ 0 w 53"/>
                  <a:gd name="T7" fmla="*/ 16 h 54"/>
                </a:gdLst>
                <a:ahLst/>
                <a:cxnLst>
                  <a:cxn ang="0">
                    <a:pos x="T0" y="T1"/>
                  </a:cxn>
                  <a:cxn ang="0">
                    <a:pos x="T2" y="T3"/>
                  </a:cxn>
                  <a:cxn ang="0">
                    <a:pos x="T4" y="T5"/>
                  </a:cxn>
                  <a:cxn ang="0">
                    <a:pos x="T6" y="T7"/>
                  </a:cxn>
                </a:cxnLst>
                <a:rect l="0" t="0" r="r" b="b"/>
                <a:pathLst>
                  <a:path w="53" h="54">
                    <a:moveTo>
                      <a:pt x="15" y="0"/>
                    </a:moveTo>
                    <a:lnTo>
                      <a:pt x="53" y="39"/>
                    </a:lnTo>
                    <a:lnTo>
                      <a:pt x="38" y="54"/>
                    </a:lnTo>
                    <a:lnTo>
                      <a:pt x="0" y="16"/>
                    </a:lnTo>
                  </a:path>
                </a:pathLst>
              </a:cu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2" name="Line 32">
                <a:extLst>
                  <a:ext uri="{FF2B5EF4-FFF2-40B4-BE49-F238E27FC236}">
                    <a16:creationId xmlns:a16="http://schemas.microsoft.com/office/drawing/2014/main" id="{972442CA-83E3-4F0B-81BC-8519492B78E2}"/>
                  </a:ext>
                </a:extLst>
              </p:cNvPr>
              <p:cNvSpPr>
                <a:spLocks noChangeShapeType="1"/>
              </p:cNvSpPr>
              <p:nvPr/>
            </p:nvSpPr>
            <p:spPr bwMode="auto">
              <a:xfrm>
                <a:off x="9748838" y="6423025"/>
                <a:ext cx="0" cy="46038"/>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3" name="Line 33">
                <a:extLst>
                  <a:ext uri="{FF2B5EF4-FFF2-40B4-BE49-F238E27FC236}">
                    <a16:creationId xmlns:a16="http://schemas.microsoft.com/office/drawing/2014/main" id="{D97AD020-09C3-479D-8507-E9ADB8F9FD8E}"/>
                  </a:ext>
                </a:extLst>
              </p:cNvPr>
              <p:cNvSpPr>
                <a:spLocks noChangeShapeType="1"/>
              </p:cNvSpPr>
              <p:nvPr/>
            </p:nvSpPr>
            <p:spPr bwMode="auto">
              <a:xfrm>
                <a:off x="9821863" y="6426200"/>
                <a:ext cx="0" cy="428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4" name="Line 34">
                <a:extLst>
                  <a:ext uri="{FF2B5EF4-FFF2-40B4-BE49-F238E27FC236}">
                    <a16:creationId xmlns:a16="http://schemas.microsoft.com/office/drawing/2014/main" id="{9ED293D9-817B-40CE-81E5-A0ABA9F11CED}"/>
                  </a:ext>
                </a:extLst>
              </p:cNvPr>
              <p:cNvSpPr>
                <a:spLocks noChangeShapeType="1"/>
              </p:cNvSpPr>
              <p:nvPr/>
            </p:nvSpPr>
            <p:spPr bwMode="auto">
              <a:xfrm>
                <a:off x="9766300" y="6413500"/>
                <a:ext cx="0" cy="555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5" name="Line 35">
                <a:extLst>
                  <a:ext uri="{FF2B5EF4-FFF2-40B4-BE49-F238E27FC236}">
                    <a16:creationId xmlns:a16="http://schemas.microsoft.com/office/drawing/2014/main" id="{103E0128-D949-4128-9253-9357CE5772DA}"/>
                  </a:ext>
                </a:extLst>
              </p:cNvPr>
              <p:cNvSpPr>
                <a:spLocks noChangeShapeType="1"/>
              </p:cNvSpPr>
              <p:nvPr/>
            </p:nvSpPr>
            <p:spPr bwMode="auto">
              <a:xfrm>
                <a:off x="9785350" y="6434138"/>
                <a:ext cx="0" cy="34925"/>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6" name="Line 36">
                <a:extLst>
                  <a:ext uri="{FF2B5EF4-FFF2-40B4-BE49-F238E27FC236}">
                    <a16:creationId xmlns:a16="http://schemas.microsoft.com/office/drawing/2014/main" id="{5D18F2AE-EA24-4461-9AE1-8C82FA406B89}"/>
                  </a:ext>
                </a:extLst>
              </p:cNvPr>
              <p:cNvSpPr>
                <a:spLocks noChangeShapeType="1"/>
              </p:cNvSpPr>
              <p:nvPr/>
            </p:nvSpPr>
            <p:spPr bwMode="auto">
              <a:xfrm>
                <a:off x="9802813" y="6399213"/>
                <a:ext cx="0" cy="6985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7" name="Line 37">
                <a:extLst>
                  <a:ext uri="{FF2B5EF4-FFF2-40B4-BE49-F238E27FC236}">
                    <a16:creationId xmlns:a16="http://schemas.microsoft.com/office/drawing/2014/main" id="{D449FF02-E95A-49B2-81EA-E9A05E77E612}"/>
                  </a:ext>
                </a:extLst>
              </p:cNvPr>
              <p:cNvSpPr>
                <a:spLocks noChangeShapeType="1"/>
              </p:cNvSpPr>
              <p:nvPr/>
            </p:nvSpPr>
            <p:spPr bwMode="auto">
              <a:xfrm flipH="1">
                <a:off x="9745663" y="6480175"/>
                <a:ext cx="79375"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8" name="Line 38">
                <a:extLst>
                  <a:ext uri="{FF2B5EF4-FFF2-40B4-BE49-F238E27FC236}">
                    <a16:creationId xmlns:a16="http://schemas.microsoft.com/office/drawing/2014/main" id="{7337AA89-92D8-4BEF-851D-9BFCD76567D1}"/>
                  </a:ext>
                </a:extLst>
              </p:cNvPr>
              <p:cNvSpPr>
                <a:spLocks noChangeShapeType="1"/>
              </p:cNvSpPr>
              <p:nvPr/>
            </p:nvSpPr>
            <p:spPr bwMode="auto">
              <a:xfrm>
                <a:off x="9850438" y="6480175"/>
                <a:ext cx="0"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grpSp>
      </p:grpSp>
      <p:sp>
        <p:nvSpPr>
          <p:cNvPr id="759" name="Arrow: Chevron 758">
            <a:extLst>
              <a:ext uri="{FF2B5EF4-FFF2-40B4-BE49-F238E27FC236}">
                <a16:creationId xmlns:a16="http://schemas.microsoft.com/office/drawing/2014/main" id="{13FFFBE0-7B3C-41A2-AB3C-4B95B29508B4}"/>
              </a:ext>
              <a:ext uri="{C183D7F6-B498-43B3-948B-1728B52AA6E4}">
                <adec:decorative xmlns:adec="http://schemas.microsoft.com/office/drawing/2017/decorative" val="1"/>
              </a:ext>
            </a:extLst>
          </p:cNvPr>
          <p:cNvSpPr/>
          <p:nvPr/>
        </p:nvSpPr>
        <p:spPr>
          <a:xfrm>
            <a:off x="8710433" y="1342055"/>
            <a:ext cx="3143638" cy="320040"/>
          </a:xfrm>
          <a:prstGeom prst="chevron">
            <a:avLst>
              <a:gd name="adj" fmla="val 35474"/>
            </a:avLst>
          </a:prstGeom>
          <a:solidFill>
            <a:schemeClr val="accent1">
              <a:lumMod val="60000"/>
              <a:lumOff val="40000"/>
            </a:schemeClr>
          </a:solidFill>
          <a:ln w="19050">
            <a:noFill/>
          </a:ln>
        </p:spPr>
        <p:txBody>
          <a:bodyPr wrap="square" lIns="102870" tIns="51435" rIns="205740" bIns="51435" anchor="ctr">
            <a:noAutofit/>
          </a:bodyPr>
          <a:lstStyle/>
          <a:p>
            <a:pPr defTabSz="1028503"/>
            <a:r>
              <a:rPr lang="en-US" sz="1400" b="1" dirty="0">
                <a:solidFill>
                  <a:srgbClr val="FFFFFF"/>
                </a:solidFill>
                <a:latin typeface="Segoe UI Semibold"/>
              </a:rPr>
              <a:t>Analyze</a:t>
            </a:r>
          </a:p>
        </p:txBody>
      </p:sp>
      <p:grpSp>
        <p:nvGrpSpPr>
          <p:cNvPr id="760" name="Group 759">
            <a:extLst>
              <a:ext uri="{FF2B5EF4-FFF2-40B4-BE49-F238E27FC236}">
                <a16:creationId xmlns:a16="http://schemas.microsoft.com/office/drawing/2014/main" id="{646EA3BD-E5C9-40BF-9A3D-34162C4E882C}"/>
              </a:ext>
            </a:extLst>
          </p:cNvPr>
          <p:cNvGrpSpPr/>
          <p:nvPr/>
        </p:nvGrpSpPr>
        <p:grpSpPr>
          <a:xfrm>
            <a:off x="5253390" y="1227755"/>
            <a:ext cx="548640" cy="548640"/>
            <a:chOff x="4258502" y="2265815"/>
            <a:chExt cx="844109" cy="844111"/>
          </a:xfrm>
        </p:grpSpPr>
        <p:sp>
          <p:nvSpPr>
            <p:cNvPr id="761" name="Oval 760">
              <a:extLst>
                <a:ext uri="{FF2B5EF4-FFF2-40B4-BE49-F238E27FC236}">
                  <a16:creationId xmlns:a16="http://schemas.microsoft.com/office/drawing/2014/main" id="{68CEFE69-2A75-4DD5-A8FA-7476BFF621A8}"/>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2" name="Database_EFC7" title="Icon of a cylinder">
              <a:extLst>
                <a:ext uri="{FF2B5EF4-FFF2-40B4-BE49-F238E27FC236}">
                  <a16:creationId xmlns:a16="http://schemas.microsoft.com/office/drawing/2014/main" id="{AD7ECB9F-40FB-4613-8BE3-D29BFCC03993}"/>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763" name="Group 762">
            <a:extLst>
              <a:ext uri="{FF2B5EF4-FFF2-40B4-BE49-F238E27FC236}">
                <a16:creationId xmlns:a16="http://schemas.microsoft.com/office/drawing/2014/main" id="{8042E404-AA38-47F2-B12C-BDA5CCFAB4C9}"/>
              </a:ext>
            </a:extLst>
          </p:cNvPr>
          <p:cNvGrpSpPr/>
          <p:nvPr/>
        </p:nvGrpSpPr>
        <p:grpSpPr>
          <a:xfrm>
            <a:off x="7404888" y="1227755"/>
            <a:ext cx="548640" cy="548640"/>
            <a:chOff x="7089384" y="2265815"/>
            <a:chExt cx="844109" cy="844111"/>
          </a:xfrm>
        </p:grpSpPr>
        <p:sp>
          <p:nvSpPr>
            <p:cNvPr id="764" name="Oval 763">
              <a:extLst>
                <a:ext uri="{FF2B5EF4-FFF2-40B4-BE49-F238E27FC236}">
                  <a16:creationId xmlns:a16="http://schemas.microsoft.com/office/drawing/2014/main" id="{C626ECAF-8BDE-43F2-973D-73ED7305138A}"/>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764">
              <a:extLst>
                <a:ext uri="{FF2B5EF4-FFF2-40B4-BE49-F238E27FC236}">
                  <a16:creationId xmlns:a16="http://schemas.microsoft.com/office/drawing/2014/main" id="{E55F34C4-EC39-442C-AB79-5B4BB4BE4D58}"/>
                </a:ext>
              </a:extLst>
            </p:cNvPr>
            <p:cNvGrpSpPr/>
            <p:nvPr/>
          </p:nvGrpSpPr>
          <p:grpSpPr>
            <a:xfrm>
              <a:off x="7256105" y="2422002"/>
              <a:ext cx="510665" cy="466758"/>
              <a:chOff x="665019" y="3030792"/>
              <a:chExt cx="542084" cy="545024"/>
            </a:xfrm>
          </p:grpSpPr>
          <p:sp>
            <p:nvSpPr>
              <p:cNvPr id="766" name="Freeform: Shape 765">
                <a:extLst>
                  <a:ext uri="{FF2B5EF4-FFF2-40B4-BE49-F238E27FC236}">
                    <a16:creationId xmlns:a16="http://schemas.microsoft.com/office/drawing/2014/main" id="{42884CD5-2602-4498-855C-B74907A9DE61}"/>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67" name="Freeform: Shape 766">
                <a:extLst>
                  <a:ext uri="{FF2B5EF4-FFF2-40B4-BE49-F238E27FC236}">
                    <a16:creationId xmlns:a16="http://schemas.microsoft.com/office/drawing/2014/main" id="{3A01D709-11FD-40E9-BB47-3F9BAA33418A}"/>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768" name="Freeform: Shape 767">
                <a:extLst>
                  <a:ext uri="{FF2B5EF4-FFF2-40B4-BE49-F238E27FC236}">
                    <a16:creationId xmlns:a16="http://schemas.microsoft.com/office/drawing/2014/main" id="{C73D80DD-788C-420C-8BE6-25E4D7D1A05E}"/>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nvGrpSpPr>
          <p:cNvPr id="769" name="Group 768">
            <a:extLst>
              <a:ext uri="{FF2B5EF4-FFF2-40B4-BE49-F238E27FC236}">
                <a16:creationId xmlns:a16="http://schemas.microsoft.com/office/drawing/2014/main" id="{A255C604-2CE1-43E9-A405-753CC8FF64D3}"/>
              </a:ext>
            </a:extLst>
          </p:cNvPr>
          <p:cNvGrpSpPr/>
          <p:nvPr/>
        </p:nvGrpSpPr>
        <p:grpSpPr>
          <a:xfrm>
            <a:off x="10007932" y="1227755"/>
            <a:ext cx="548640" cy="548640"/>
            <a:chOff x="9920265" y="2265815"/>
            <a:chExt cx="844109" cy="844111"/>
          </a:xfrm>
        </p:grpSpPr>
        <p:sp>
          <p:nvSpPr>
            <p:cNvPr id="770" name="Oval 769">
              <a:extLst>
                <a:ext uri="{FF2B5EF4-FFF2-40B4-BE49-F238E27FC236}">
                  <a16:creationId xmlns:a16="http://schemas.microsoft.com/office/drawing/2014/main" id="{B8CBE827-8164-4C21-A045-6FCCD9D14337}"/>
                </a:ext>
                <a:ext uri="{C183D7F6-B498-43B3-948B-1728B52AA6E4}">
                  <adec:decorative xmlns:adec="http://schemas.microsoft.com/office/drawing/2017/decorative" val="1"/>
                </a:ext>
              </a:extLst>
            </p:cNvPr>
            <p:cNvSpPr/>
            <p:nvPr/>
          </p:nvSpPr>
          <p:spPr bwMode="auto">
            <a:xfrm>
              <a:off x="9920265" y="2265815"/>
              <a:ext cx="844109" cy="844111"/>
            </a:xfrm>
            <a:prstGeom prst="ellipse">
              <a:avLst/>
            </a:prstGeom>
            <a:solidFill>
              <a:schemeClr val="accent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1" name="graph_9" title="Icon of a line chart with connected circles at varying points">
              <a:extLst>
                <a:ext uri="{FF2B5EF4-FFF2-40B4-BE49-F238E27FC236}">
                  <a16:creationId xmlns:a16="http://schemas.microsoft.com/office/drawing/2014/main" id="{E434A9F0-1D12-499A-AC6C-25624ECE657B}"/>
                </a:ext>
              </a:extLst>
            </p:cNvPr>
            <p:cNvSpPr>
              <a:spLocks noChangeAspect="1" noEditPoints="1"/>
            </p:cNvSpPr>
            <p:nvPr/>
          </p:nvSpPr>
          <p:spPr bwMode="auto">
            <a:xfrm>
              <a:off x="10107480" y="2448202"/>
              <a:ext cx="469677" cy="42381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772" name="Graphic 276">
            <a:extLst>
              <a:ext uri="{FF2B5EF4-FFF2-40B4-BE49-F238E27FC236}">
                <a16:creationId xmlns:a16="http://schemas.microsoft.com/office/drawing/2014/main" id="{2509D345-8BB9-4C51-8062-517917FEE545}"/>
              </a:ext>
            </a:extLst>
          </p:cNvPr>
          <p:cNvGrpSpPr/>
          <p:nvPr/>
        </p:nvGrpSpPr>
        <p:grpSpPr>
          <a:xfrm>
            <a:off x="5270118" y="3238488"/>
            <a:ext cx="510189" cy="716571"/>
            <a:chOff x="5755481" y="2939577"/>
            <a:chExt cx="680085" cy="955195"/>
          </a:xfrm>
          <a:solidFill>
            <a:schemeClr val="bg1"/>
          </a:solidFill>
        </p:grpSpPr>
        <p:sp>
          <p:nvSpPr>
            <p:cNvPr id="773" name="Freeform: Shape 278">
              <a:extLst>
                <a:ext uri="{FF2B5EF4-FFF2-40B4-BE49-F238E27FC236}">
                  <a16:creationId xmlns:a16="http://schemas.microsoft.com/office/drawing/2014/main" id="{9EA90ECC-9081-4519-97B4-B93772336E1F}"/>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tx2"/>
              </a:solidFill>
              <a:prstDash val="solid"/>
              <a:miter/>
            </a:ln>
          </p:spPr>
          <p:txBody>
            <a:bodyPr rtlCol="0" anchor="ctr">
              <a:noAutofit/>
            </a:bodyPr>
            <a:lstStyle/>
            <a:p>
              <a:endParaRPr lang="en-US"/>
            </a:p>
          </p:txBody>
        </p:sp>
        <p:sp>
          <p:nvSpPr>
            <p:cNvPr id="774" name="Freeform: Shape 279">
              <a:extLst>
                <a:ext uri="{FF2B5EF4-FFF2-40B4-BE49-F238E27FC236}">
                  <a16:creationId xmlns:a16="http://schemas.microsoft.com/office/drawing/2014/main" id="{A01B7EC7-8BE3-4D40-AC71-3DB3D9CD1D0D}"/>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endParaRPr lang="en-US"/>
            </a:p>
          </p:txBody>
        </p:sp>
        <p:sp>
          <p:nvSpPr>
            <p:cNvPr id="775" name="Freeform: Shape 280">
              <a:extLst>
                <a:ext uri="{FF2B5EF4-FFF2-40B4-BE49-F238E27FC236}">
                  <a16:creationId xmlns:a16="http://schemas.microsoft.com/office/drawing/2014/main" id="{13FD7DEB-7931-43F5-940A-0714155FCEAD}"/>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endParaRPr lang="en-US"/>
            </a:p>
          </p:txBody>
        </p:sp>
        <p:sp>
          <p:nvSpPr>
            <p:cNvPr id="776" name="Freeform: Shape 281">
              <a:extLst>
                <a:ext uri="{FF2B5EF4-FFF2-40B4-BE49-F238E27FC236}">
                  <a16:creationId xmlns:a16="http://schemas.microsoft.com/office/drawing/2014/main" id="{CF6E59BE-B125-4A81-8FF3-95E1CCB8243B}"/>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tx2"/>
              </a:solidFill>
              <a:prstDash val="solid"/>
              <a:miter/>
            </a:ln>
          </p:spPr>
          <p:txBody>
            <a:bodyPr rtlCol="0" anchor="ctr">
              <a:noAutofit/>
            </a:bodyPr>
            <a:lstStyle/>
            <a:p>
              <a:endParaRPr lang="en-US"/>
            </a:p>
          </p:txBody>
        </p:sp>
      </p:grpSp>
      <p:grpSp>
        <p:nvGrpSpPr>
          <p:cNvPr id="777" name="Graphic 276">
            <a:extLst>
              <a:ext uri="{FF2B5EF4-FFF2-40B4-BE49-F238E27FC236}">
                <a16:creationId xmlns:a16="http://schemas.microsoft.com/office/drawing/2014/main" id="{DDA72E2E-10AA-4431-A1CA-3F649ADA8DB4}"/>
              </a:ext>
            </a:extLst>
          </p:cNvPr>
          <p:cNvGrpSpPr/>
          <p:nvPr/>
        </p:nvGrpSpPr>
        <p:grpSpPr>
          <a:xfrm>
            <a:off x="5269447" y="4182268"/>
            <a:ext cx="510189" cy="716571"/>
            <a:chOff x="5755481" y="2939577"/>
            <a:chExt cx="680085" cy="955195"/>
          </a:xfrm>
          <a:solidFill>
            <a:schemeClr val="bg1"/>
          </a:solidFill>
        </p:grpSpPr>
        <p:sp>
          <p:nvSpPr>
            <p:cNvPr id="778" name="Freeform: Shape 288">
              <a:extLst>
                <a:ext uri="{FF2B5EF4-FFF2-40B4-BE49-F238E27FC236}">
                  <a16:creationId xmlns:a16="http://schemas.microsoft.com/office/drawing/2014/main" id="{DB0ED929-084F-4004-8956-194026794A8E}"/>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endParaRPr lang="en-US"/>
            </a:p>
          </p:txBody>
        </p:sp>
        <p:sp>
          <p:nvSpPr>
            <p:cNvPr id="779" name="Freeform: Shape 289">
              <a:extLst>
                <a:ext uri="{FF2B5EF4-FFF2-40B4-BE49-F238E27FC236}">
                  <a16:creationId xmlns:a16="http://schemas.microsoft.com/office/drawing/2014/main" id="{9BF34BBD-66FA-4C18-8157-34C8F6BF03A6}"/>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endParaRPr lang="en-US"/>
            </a:p>
          </p:txBody>
        </p:sp>
        <p:sp>
          <p:nvSpPr>
            <p:cNvPr id="780" name="Freeform: Shape 290">
              <a:extLst>
                <a:ext uri="{FF2B5EF4-FFF2-40B4-BE49-F238E27FC236}">
                  <a16:creationId xmlns:a16="http://schemas.microsoft.com/office/drawing/2014/main" id="{96059B58-7D17-4EB0-A87E-78C923A9D937}"/>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endParaRPr lang="en-US"/>
            </a:p>
          </p:txBody>
        </p:sp>
        <p:sp>
          <p:nvSpPr>
            <p:cNvPr id="781" name="Freeform: Shape 291">
              <a:extLst>
                <a:ext uri="{FF2B5EF4-FFF2-40B4-BE49-F238E27FC236}">
                  <a16:creationId xmlns:a16="http://schemas.microsoft.com/office/drawing/2014/main" id="{633D2560-3772-4218-B430-3E994327D8CE}"/>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endParaRPr lang="en-US"/>
            </a:p>
          </p:txBody>
        </p:sp>
      </p:grpSp>
      <p:sp>
        <p:nvSpPr>
          <p:cNvPr id="782" name="Rectangle 781">
            <a:extLst>
              <a:ext uri="{FF2B5EF4-FFF2-40B4-BE49-F238E27FC236}">
                <a16:creationId xmlns:a16="http://schemas.microsoft.com/office/drawing/2014/main" id="{10F3687F-466D-4C69-A2BB-6BE2CE41C6B5}"/>
              </a:ext>
            </a:extLst>
          </p:cNvPr>
          <p:cNvSpPr/>
          <p:nvPr/>
        </p:nvSpPr>
        <p:spPr bwMode="auto">
          <a:xfrm>
            <a:off x="4993139" y="4754502"/>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algn="ctr"/>
            <a:r>
              <a:rPr lang="en-US" sz="1000" dirty="0">
                <a:solidFill>
                  <a:schemeClr val="accent1"/>
                </a:solidFill>
                <a:latin typeface="+mj-lt"/>
              </a:rPr>
              <a:t>WARM STORE</a:t>
            </a:r>
          </a:p>
        </p:txBody>
      </p:sp>
      <p:cxnSp>
        <p:nvCxnSpPr>
          <p:cNvPr id="784" name="Straight Arrow Connector 783">
            <a:extLst>
              <a:ext uri="{FF2B5EF4-FFF2-40B4-BE49-F238E27FC236}">
                <a16:creationId xmlns:a16="http://schemas.microsoft.com/office/drawing/2014/main" id="{C8FB76BE-FE2F-4F68-8E9A-AA4C68127663}"/>
              </a:ext>
            </a:extLst>
          </p:cNvPr>
          <p:cNvCxnSpPr>
            <a:cxnSpLocks/>
            <a:stCxn id="776" idx="9"/>
            <a:endCxn id="778" idx="3"/>
          </p:cNvCxnSpPr>
          <p:nvPr/>
        </p:nvCxnSpPr>
        <p:spPr>
          <a:xfrm flipH="1">
            <a:off x="5524542" y="3998124"/>
            <a:ext cx="671" cy="141078"/>
          </a:xfrm>
          <a:prstGeom prst="straightConnector1">
            <a:avLst/>
          </a:prstGeom>
          <a:ln w="12700">
            <a:solidFill>
              <a:schemeClr val="accent4"/>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B63A6DB8-27D3-4A0A-982A-6BF808C5A6B7}"/>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FC2CDE3E-3CDB-48DC-9CEB-AE503E9BC4C0}"/>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87" name="Oval 786">
            <a:extLst>
              <a:ext uri="{FF2B5EF4-FFF2-40B4-BE49-F238E27FC236}">
                <a16:creationId xmlns:a16="http://schemas.microsoft.com/office/drawing/2014/main" id="{E054A43E-0BC9-4FC5-B492-99AF1FB145F4}"/>
              </a:ext>
            </a:extLst>
          </p:cNvPr>
          <p:cNvSpPr/>
          <p:nvPr/>
        </p:nvSpPr>
        <p:spPr bwMode="auto">
          <a:xfrm>
            <a:off x="8812465" y="2452479"/>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dirty="0">
              <a:solidFill>
                <a:srgbClr val="FFFFFF"/>
              </a:solidFill>
              <a:ea typeface="Segoe UI" pitchFamily="34" charset="0"/>
              <a:cs typeface="Segoe UI" pitchFamily="34" charset="0"/>
            </a:endParaRPr>
          </a:p>
        </p:txBody>
      </p:sp>
      <p:sp>
        <p:nvSpPr>
          <p:cNvPr id="788" name="Rectangle 787">
            <a:extLst>
              <a:ext uri="{FF2B5EF4-FFF2-40B4-BE49-F238E27FC236}">
                <a16:creationId xmlns:a16="http://schemas.microsoft.com/office/drawing/2014/main" id="{E41387C4-A8FE-4E64-B01D-F72540254A07}"/>
              </a:ext>
            </a:extLst>
          </p:cNvPr>
          <p:cNvSpPr/>
          <p:nvPr/>
        </p:nvSpPr>
        <p:spPr bwMode="auto">
          <a:xfrm>
            <a:off x="8309427" y="2976680"/>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000" dirty="0">
                <a:solidFill>
                  <a:schemeClr val="tx1">
                    <a:lumMod val="85000"/>
                    <a:lumOff val="15000"/>
                  </a:schemeClr>
                </a:solidFill>
              </a:rPr>
              <a:t>Time Series </a:t>
            </a:r>
            <a:br>
              <a:rPr lang="en-US" sz="1000" dirty="0">
                <a:solidFill>
                  <a:schemeClr val="tx1">
                    <a:lumMod val="85000"/>
                    <a:lumOff val="15000"/>
                  </a:schemeClr>
                </a:solidFill>
              </a:rPr>
            </a:br>
            <a:r>
              <a:rPr lang="en-US" sz="1000" dirty="0">
                <a:solidFill>
                  <a:schemeClr val="tx1">
                    <a:lumMod val="85000"/>
                    <a:lumOff val="15000"/>
                  </a:schemeClr>
                </a:solidFill>
              </a:rPr>
              <a:t>Query API</a:t>
            </a:r>
          </a:p>
        </p:txBody>
      </p:sp>
      <p:sp>
        <p:nvSpPr>
          <p:cNvPr id="794" name="Oval 793">
            <a:extLst>
              <a:ext uri="{FF2B5EF4-FFF2-40B4-BE49-F238E27FC236}">
                <a16:creationId xmlns:a16="http://schemas.microsoft.com/office/drawing/2014/main" id="{105F4BD7-260C-4CA6-AC60-381F7BC6F746}"/>
              </a:ext>
            </a:extLst>
          </p:cNvPr>
          <p:cNvSpPr/>
          <p:nvPr/>
        </p:nvSpPr>
        <p:spPr bwMode="auto">
          <a:xfrm>
            <a:off x="7410420" y="5080749"/>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dirty="0">
              <a:solidFill>
                <a:srgbClr val="FFFFFF"/>
              </a:solidFill>
              <a:ea typeface="Segoe UI" pitchFamily="34" charset="0"/>
              <a:cs typeface="Segoe UI" pitchFamily="34" charset="0"/>
            </a:endParaRPr>
          </a:p>
        </p:txBody>
      </p:sp>
      <p:sp>
        <p:nvSpPr>
          <p:cNvPr id="795" name="Rectangle 794">
            <a:extLst>
              <a:ext uri="{FF2B5EF4-FFF2-40B4-BE49-F238E27FC236}">
                <a16:creationId xmlns:a16="http://schemas.microsoft.com/office/drawing/2014/main" id="{632B3694-4294-478E-9CBB-0D50F86B9F1E}"/>
              </a:ext>
            </a:extLst>
          </p:cNvPr>
          <p:cNvSpPr/>
          <p:nvPr/>
        </p:nvSpPr>
        <p:spPr bwMode="auto">
          <a:xfrm>
            <a:off x="6914939" y="5546517"/>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000" dirty="0">
                <a:solidFill>
                  <a:schemeClr val="tx1">
                    <a:lumMod val="85000"/>
                    <a:lumOff val="15000"/>
                  </a:schemeClr>
                </a:solidFill>
              </a:rPr>
              <a:t>TSM Update API</a:t>
            </a:r>
          </a:p>
        </p:txBody>
      </p:sp>
      <p:cxnSp>
        <p:nvCxnSpPr>
          <p:cNvPr id="796" name="Connector: Elbow 795">
            <a:extLst>
              <a:ext uri="{FF2B5EF4-FFF2-40B4-BE49-F238E27FC236}">
                <a16:creationId xmlns:a16="http://schemas.microsoft.com/office/drawing/2014/main" id="{B7E44D17-450A-4845-AA91-B61FC1F1F60C}"/>
              </a:ext>
            </a:extLst>
          </p:cNvPr>
          <p:cNvCxnSpPr>
            <a:cxnSpLocks/>
            <a:stCxn id="696" idx="3"/>
            <a:endCxn id="701" idx="2"/>
          </p:cNvCxnSpPr>
          <p:nvPr/>
        </p:nvCxnSpPr>
        <p:spPr>
          <a:xfrm flipV="1">
            <a:off x="8005897" y="4742552"/>
            <a:ext cx="2729744" cy="613583"/>
          </a:xfrm>
          <a:prstGeom prst="bentConnector2">
            <a:avLst/>
          </a:prstGeom>
          <a:ln w="12700">
            <a:solidFill>
              <a:schemeClr val="accent4"/>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97" name="Rectangle 32">
            <a:extLst>
              <a:ext uri="{FF2B5EF4-FFF2-40B4-BE49-F238E27FC236}">
                <a16:creationId xmlns:a16="http://schemas.microsoft.com/office/drawing/2014/main" id="{34F9D886-B3C0-4F0A-9DCB-D0D52D1C6F2B}"/>
              </a:ext>
            </a:extLst>
          </p:cNvPr>
          <p:cNvSpPr>
            <a:spLocks noChangeArrowheads="1"/>
          </p:cNvSpPr>
          <p:nvPr/>
        </p:nvSpPr>
        <p:spPr bwMode="auto">
          <a:xfrm>
            <a:off x="9534192" y="2976680"/>
            <a:ext cx="2429184" cy="778935"/>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a:r>
              <a:rPr lang="en-US" sz="1000" dirty="0">
                <a:solidFill>
                  <a:schemeClr val="accent1">
                    <a:lumMod val="60000"/>
                    <a:lumOff val="40000"/>
                  </a:schemeClr>
                </a:solidFill>
                <a:latin typeface="+mj-lt"/>
              </a:rPr>
              <a:t>TIME SERIES INSIGHTS EXPLORER</a:t>
            </a:r>
          </a:p>
          <a:p>
            <a:pPr algn="ctr"/>
            <a:r>
              <a:rPr lang="en-US" sz="1000" dirty="0">
                <a:solidFill>
                  <a:schemeClr val="accent1">
                    <a:lumMod val="60000"/>
                    <a:lumOff val="40000"/>
                  </a:schemeClr>
                </a:solidFill>
                <a:latin typeface="+mj-lt"/>
              </a:rPr>
              <a:t>POWER BI CONNECTOR</a:t>
            </a:r>
          </a:p>
          <a:p>
            <a:pPr algn="ctr"/>
            <a:r>
              <a:rPr lang="en-US" sz="1000" dirty="0">
                <a:solidFill>
                  <a:schemeClr val="accent1">
                    <a:lumMod val="60000"/>
                    <a:lumOff val="40000"/>
                  </a:schemeClr>
                </a:solidFill>
                <a:latin typeface="+mj-lt"/>
              </a:rPr>
              <a:t>3rd PARTY APPS</a:t>
            </a:r>
          </a:p>
        </p:txBody>
      </p:sp>
      <p:cxnSp>
        <p:nvCxnSpPr>
          <p:cNvPr id="798" name="Connector: Elbow 797">
            <a:extLst>
              <a:ext uri="{FF2B5EF4-FFF2-40B4-BE49-F238E27FC236}">
                <a16:creationId xmlns:a16="http://schemas.microsoft.com/office/drawing/2014/main" id="{4EADA5A8-5163-436F-9647-BA5E1CDD15DC}"/>
              </a:ext>
            </a:extLst>
          </p:cNvPr>
          <p:cNvCxnSpPr>
            <a:cxnSpLocks/>
            <a:stCxn id="700" idx="3"/>
            <a:endCxn id="788" idx="2"/>
          </p:cNvCxnSpPr>
          <p:nvPr/>
        </p:nvCxnSpPr>
        <p:spPr>
          <a:xfrm flipV="1">
            <a:off x="8178441" y="3375631"/>
            <a:ext cx="907339" cy="1084621"/>
          </a:xfrm>
          <a:prstGeom prst="bentConnector2">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799" name="Connector: Elbow 798">
            <a:extLst>
              <a:ext uri="{FF2B5EF4-FFF2-40B4-BE49-F238E27FC236}">
                <a16:creationId xmlns:a16="http://schemas.microsoft.com/office/drawing/2014/main" id="{F8D5A7E4-A228-42FC-8DEC-399BFD437944}"/>
              </a:ext>
            </a:extLst>
          </p:cNvPr>
          <p:cNvCxnSpPr>
            <a:cxnSpLocks/>
            <a:stCxn id="797" idx="0"/>
          </p:cNvCxnSpPr>
          <p:nvPr/>
        </p:nvCxnSpPr>
        <p:spPr>
          <a:xfrm rot="16200000" flipV="1">
            <a:off x="9956116" y="2184011"/>
            <a:ext cx="266693" cy="1318645"/>
          </a:xfrm>
          <a:prstGeom prst="bentConnector2">
            <a:avLst/>
          </a:prstGeom>
          <a:ln w="12700">
            <a:solidFill>
              <a:schemeClr val="accent4"/>
            </a:solidFill>
            <a:prstDash val="solid"/>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044E94B1-0F55-4B49-B821-4E7AFD2772DD}"/>
              </a:ext>
            </a:extLst>
          </p:cNvPr>
          <p:cNvCxnSpPr>
            <a:cxnSpLocks/>
          </p:cNvCxnSpPr>
          <p:nvPr/>
        </p:nvCxnSpPr>
        <p:spPr>
          <a:xfrm flipV="1">
            <a:off x="7684740" y="4855719"/>
            <a:ext cx="0" cy="176913"/>
          </a:xfrm>
          <a:prstGeom prst="straightConnector1">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E6FDD80D-0206-4AE4-B3D5-4F2937CDA81F}"/>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803" name="Connector: Elbow 802">
            <a:extLst>
              <a:ext uri="{FF2B5EF4-FFF2-40B4-BE49-F238E27FC236}">
                <a16:creationId xmlns:a16="http://schemas.microsoft.com/office/drawing/2014/main" id="{A3650CF6-33CD-4981-9044-C2ECBCB76BC5}"/>
              </a:ext>
            </a:extLst>
          </p:cNvPr>
          <p:cNvCxnSpPr>
            <a:cxnSpLocks/>
            <a:endCxn id="694" idx="3"/>
          </p:cNvCxnSpPr>
          <p:nvPr/>
        </p:nvCxnSpPr>
        <p:spPr>
          <a:xfrm rot="10800000" flipV="1">
            <a:off x="5864877" y="2709986"/>
            <a:ext cx="3185861" cy="1014409"/>
          </a:xfrm>
          <a:prstGeom prst="bentConnector3">
            <a:avLst>
              <a:gd name="adj1" fmla="val 75773"/>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grpSp>
        <p:nvGrpSpPr>
          <p:cNvPr id="805" name="Group 804">
            <a:extLst>
              <a:ext uri="{FF2B5EF4-FFF2-40B4-BE49-F238E27FC236}">
                <a16:creationId xmlns:a16="http://schemas.microsoft.com/office/drawing/2014/main" id="{0319C6C0-3A80-42A9-95A5-8ABB513FF36F}"/>
              </a:ext>
            </a:extLst>
          </p:cNvPr>
          <p:cNvGrpSpPr/>
          <p:nvPr/>
        </p:nvGrpSpPr>
        <p:grpSpPr>
          <a:xfrm>
            <a:off x="8903545" y="5166378"/>
            <a:ext cx="367874" cy="367874"/>
            <a:chOff x="9265140" y="6026013"/>
            <a:chExt cx="597408" cy="597408"/>
          </a:xfrm>
        </p:grpSpPr>
        <p:sp>
          <p:nvSpPr>
            <p:cNvPr id="806" name="Oval 805">
              <a:extLst>
                <a:ext uri="{FF2B5EF4-FFF2-40B4-BE49-F238E27FC236}">
                  <a16:creationId xmlns:a16="http://schemas.microsoft.com/office/drawing/2014/main" id="{617F3E38-D554-4F5E-BF8F-103D8EF7101C}"/>
                </a:ext>
              </a:extLst>
            </p:cNvPr>
            <p:cNvSpPr/>
            <p:nvPr/>
          </p:nvSpPr>
          <p:spPr bwMode="auto">
            <a:xfrm>
              <a:off x="9265140" y="6026013"/>
              <a:ext cx="597408" cy="597408"/>
            </a:xfrm>
            <a:prstGeom prst="ellipse">
              <a:avLst/>
            </a:prstGeom>
            <a:solidFill>
              <a:schemeClr val="bg1"/>
            </a:solidFill>
            <a:ln w="12700">
              <a:solidFill>
                <a:schemeClr val="accent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7" name="arrow_11" title="Icon of a circle made of two curved arrows">
              <a:extLst>
                <a:ext uri="{FF2B5EF4-FFF2-40B4-BE49-F238E27FC236}">
                  <a16:creationId xmlns:a16="http://schemas.microsoft.com/office/drawing/2014/main" id="{F126ADA2-F2F3-4E8A-9454-920648FE02BE}"/>
                </a:ext>
              </a:extLst>
            </p:cNvPr>
            <p:cNvSpPr>
              <a:spLocks noChangeAspect="1" noEditPoints="1"/>
            </p:cNvSpPr>
            <p:nvPr/>
          </p:nvSpPr>
          <p:spPr bwMode="auto">
            <a:xfrm>
              <a:off x="9406339" y="6173051"/>
              <a:ext cx="306780" cy="3204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810" name="Group 809">
            <a:extLst>
              <a:ext uri="{FF2B5EF4-FFF2-40B4-BE49-F238E27FC236}">
                <a16:creationId xmlns:a16="http://schemas.microsoft.com/office/drawing/2014/main" id="{46F1ECE7-19D8-49F8-B5B9-3D4980C99CFA}"/>
              </a:ext>
            </a:extLst>
          </p:cNvPr>
          <p:cNvGrpSpPr/>
          <p:nvPr/>
        </p:nvGrpSpPr>
        <p:grpSpPr>
          <a:xfrm>
            <a:off x="3594648" y="2747945"/>
            <a:ext cx="353076" cy="381008"/>
            <a:chOff x="3218968" y="2962504"/>
            <a:chExt cx="388384" cy="419109"/>
          </a:xfrm>
        </p:grpSpPr>
        <p:pic>
          <p:nvPicPr>
            <p:cNvPr id="811" name="Picture 810">
              <a:extLst>
                <a:ext uri="{FF2B5EF4-FFF2-40B4-BE49-F238E27FC236}">
                  <a16:creationId xmlns:a16="http://schemas.microsoft.com/office/drawing/2014/main" id="{5D27300A-F573-4B4B-BC73-48279F7DBF31}"/>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812" name="Picture 811">
              <a:extLst>
                <a:ext uri="{FF2B5EF4-FFF2-40B4-BE49-F238E27FC236}">
                  <a16:creationId xmlns:a16="http://schemas.microsoft.com/office/drawing/2014/main" id="{9E3F7A4A-FA80-4FDE-BA62-2C91F18FBC0B}"/>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813" name="Graphic 812">
              <a:extLst>
                <a:ext uri="{FF2B5EF4-FFF2-40B4-BE49-F238E27FC236}">
                  <a16:creationId xmlns:a16="http://schemas.microsoft.com/office/drawing/2014/main" id="{54F38220-4C9D-472D-B534-6EA55DEFC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cxnSp>
        <p:nvCxnSpPr>
          <p:cNvPr id="815" name="Connector: Elbow 814">
            <a:extLst>
              <a:ext uri="{FF2B5EF4-FFF2-40B4-BE49-F238E27FC236}">
                <a16:creationId xmlns:a16="http://schemas.microsoft.com/office/drawing/2014/main" id="{59A38BE7-66D9-4462-86B1-3EA12BBD7241}"/>
              </a:ext>
            </a:extLst>
          </p:cNvPr>
          <p:cNvCxnSpPr>
            <a:cxnSpLocks/>
            <a:stCxn id="698" idx="1"/>
            <a:endCxn id="699" idx="1"/>
          </p:cNvCxnSpPr>
          <p:nvPr/>
        </p:nvCxnSpPr>
        <p:spPr>
          <a:xfrm rot="10800000">
            <a:off x="5170163" y="3724396"/>
            <a:ext cx="12700" cy="735856"/>
          </a:xfrm>
          <a:prstGeom prst="bentConnector3">
            <a:avLst>
              <a:gd name="adj1" fmla="val 1800000"/>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16" name="Rounded Rectangle 21">
            <a:extLst>
              <a:ext uri="{FF2B5EF4-FFF2-40B4-BE49-F238E27FC236}">
                <a16:creationId xmlns:a16="http://schemas.microsoft.com/office/drawing/2014/main" id="{03D39333-ADB9-424D-A271-F63A3D13391E}"/>
              </a:ext>
            </a:extLst>
          </p:cNvPr>
          <p:cNvSpPr/>
          <p:nvPr/>
        </p:nvSpPr>
        <p:spPr bwMode="auto">
          <a:xfrm>
            <a:off x="3059935" y="4607189"/>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lumMod val="85000"/>
                    <a:lumOff val="15000"/>
                  </a:schemeClr>
                </a:solidFill>
              </a:rPr>
              <a:t>Stream </a:t>
            </a:r>
            <a:br>
              <a:rPr lang="en-US" sz="1000" dirty="0">
                <a:solidFill>
                  <a:schemeClr val="tx1">
                    <a:lumMod val="85000"/>
                    <a:lumOff val="15000"/>
                  </a:schemeClr>
                </a:solidFill>
              </a:rPr>
            </a:br>
            <a:r>
              <a:rPr lang="en-US" sz="1000" dirty="0">
                <a:solidFill>
                  <a:schemeClr val="tx1">
                    <a:lumMod val="85000"/>
                    <a:lumOff val="15000"/>
                  </a:schemeClr>
                </a:solidFill>
              </a:rPr>
              <a:t>processing</a:t>
            </a:r>
          </a:p>
          <a:p>
            <a:pPr algn="ctr" defTabSz="932472" fontAlgn="base">
              <a:spcBef>
                <a:spcPct val="0"/>
              </a:spcBef>
              <a:spcAft>
                <a:spcPct val="0"/>
              </a:spcAft>
            </a:pPr>
            <a:r>
              <a:rPr lang="en-US" sz="1000" dirty="0">
                <a:solidFill>
                  <a:schemeClr val="tx1">
                    <a:lumMod val="85000"/>
                    <a:lumOff val="15000"/>
                  </a:schemeClr>
                </a:solidFill>
              </a:rPr>
              <a:t>engine</a:t>
            </a:r>
          </a:p>
        </p:txBody>
      </p:sp>
      <p:sp>
        <p:nvSpPr>
          <p:cNvPr id="817" name="Arrow: Pentagon 816">
            <a:extLst>
              <a:ext uri="{FF2B5EF4-FFF2-40B4-BE49-F238E27FC236}">
                <a16:creationId xmlns:a16="http://schemas.microsoft.com/office/drawing/2014/main" id="{6693FDA5-6B78-4599-A656-94BC1D2D6C07}"/>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defTabSz="1028503"/>
            <a:r>
              <a:rPr lang="en-US" sz="1400" b="1" dirty="0">
                <a:solidFill>
                  <a:srgbClr val="FFFFFF"/>
                </a:solidFill>
                <a:latin typeface="Segoe UI Semibold"/>
              </a:rPr>
              <a:t>Collect</a:t>
            </a:r>
          </a:p>
        </p:txBody>
      </p:sp>
      <p:sp>
        <p:nvSpPr>
          <p:cNvPr id="818" name="Rectangle 817">
            <a:extLst>
              <a:ext uri="{FF2B5EF4-FFF2-40B4-BE49-F238E27FC236}">
                <a16:creationId xmlns:a16="http://schemas.microsoft.com/office/drawing/2014/main" id="{3B0EC2DC-FC9C-4825-9887-59293056E928}"/>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defTabSz="1028503"/>
            <a:endParaRPr lang="en-US" sz="1400" b="1" dirty="0">
              <a:solidFill>
                <a:srgbClr val="FFFFFF"/>
              </a:solidFill>
              <a:latin typeface="Segoe UI Semibold"/>
            </a:endParaRPr>
          </a:p>
        </p:txBody>
      </p:sp>
      <p:sp>
        <p:nvSpPr>
          <p:cNvPr id="819" name="Rectangle 818">
            <a:extLst>
              <a:ext uri="{FF2B5EF4-FFF2-40B4-BE49-F238E27FC236}">
                <a16:creationId xmlns:a16="http://schemas.microsoft.com/office/drawing/2014/main" id="{C2E73626-83F5-4AC8-BBD3-D3F1B882F594}"/>
              </a:ext>
              <a:ext uri="{C183D7F6-B498-43B3-948B-1728B52AA6E4}">
                <adec:decorative xmlns:adec="http://schemas.microsoft.com/office/drawing/2017/decorative" val="1"/>
              </a:ext>
            </a:extLst>
          </p:cNvPr>
          <p:cNvSpPr/>
          <p:nvPr/>
        </p:nvSpPr>
        <p:spPr>
          <a:xfrm>
            <a:off x="8735170" y="5955277"/>
            <a:ext cx="3118902" cy="91440"/>
          </a:xfrm>
          <a:prstGeom prst="rect">
            <a:avLst/>
          </a:prstGeom>
          <a:solidFill>
            <a:schemeClr val="accent1">
              <a:lumMod val="60000"/>
              <a:lumOff val="40000"/>
            </a:schemeClr>
          </a:solidFill>
          <a:ln w="19050">
            <a:noFill/>
          </a:ln>
        </p:spPr>
        <p:txBody>
          <a:bodyPr wrap="square" lIns="102870" tIns="51435" rIns="205740" bIns="51435" anchor="ctr">
            <a:noAutofit/>
          </a:bodyPr>
          <a:lstStyle/>
          <a:p>
            <a:pPr defTabSz="1028503"/>
            <a:endParaRPr lang="en-US" sz="1400" b="1" dirty="0">
              <a:solidFill>
                <a:srgbClr val="FFFFFF"/>
              </a:solidFill>
              <a:latin typeface="Segoe UI Semibold"/>
            </a:endParaRPr>
          </a:p>
        </p:txBody>
      </p:sp>
      <p:cxnSp>
        <p:nvCxnSpPr>
          <p:cNvPr id="821" name="Straight Arrow Connector 820">
            <a:extLst>
              <a:ext uri="{FF2B5EF4-FFF2-40B4-BE49-F238E27FC236}">
                <a16:creationId xmlns:a16="http://schemas.microsoft.com/office/drawing/2014/main" id="{99C7D456-3E36-4F41-AF1E-B35EA65EE9FD}"/>
              </a:ext>
            </a:extLst>
          </p:cNvPr>
          <p:cNvCxnSpPr>
            <a:cxnSpLocks/>
          </p:cNvCxnSpPr>
          <p:nvPr/>
        </p:nvCxnSpPr>
        <p:spPr>
          <a:xfrm flipV="1">
            <a:off x="3771343" y="3276744"/>
            <a:ext cx="0" cy="285208"/>
          </a:xfrm>
          <a:prstGeom prst="straightConnector1">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28" name="Rectangle 827">
            <a:extLst>
              <a:ext uri="{FF2B5EF4-FFF2-40B4-BE49-F238E27FC236}">
                <a16:creationId xmlns:a16="http://schemas.microsoft.com/office/drawing/2014/main" id="{FA810DD1-1FD9-4B98-B539-A14A91B4C926}"/>
              </a:ext>
            </a:extLst>
          </p:cNvPr>
          <p:cNvSpPr/>
          <p:nvPr/>
        </p:nvSpPr>
        <p:spPr bwMode="auto">
          <a:xfrm>
            <a:off x="7493623" y="5180814"/>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1400" dirty="0">
                <a:solidFill>
                  <a:srgbClr val="FFFFFF"/>
                </a:solidFill>
                <a:latin typeface="+mj-lt"/>
                <a:ea typeface="Segoe UI" pitchFamily="34" charset="0"/>
                <a:cs typeface="Segoe UI" pitchFamily="34" charset="0"/>
              </a:rPr>
              <a:t>&lt;/&gt;</a:t>
            </a:r>
          </a:p>
        </p:txBody>
      </p:sp>
      <p:cxnSp>
        <p:nvCxnSpPr>
          <p:cNvPr id="829" name="Straight Arrow Connector 828">
            <a:extLst>
              <a:ext uri="{FF2B5EF4-FFF2-40B4-BE49-F238E27FC236}">
                <a16:creationId xmlns:a16="http://schemas.microsoft.com/office/drawing/2014/main" id="{D1234322-77A6-471D-B059-8D66834B91C3}"/>
              </a:ext>
            </a:extLst>
          </p:cNvPr>
          <p:cNvCxnSpPr>
            <a:cxnSpLocks/>
            <a:stCxn id="689" idx="3"/>
          </p:cNvCxnSpPr>
          <p:nvPr/>
        </p:nvCxnSpPr>
        <p:spPr>
          <a:xfrm>
            <a:off x="5864876" y="4460252"/>
            <a:ext cx="1326499" cy="0"/>
          </a:xfrm>
          <a:prstGeom prst="straightConnector1">
            <a:avLst/>
          </a:prstGeom>
          <a:ln w="12700">
            <a:solidFill>
              <a:schemeClr val="accent4"/>
            </a:solidFill>
            <a:prstDash val="solid"/>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D9AF9E1A-D584-4B2C-AE21-5A0BA4221C54}"/>
              </a:ext>
            </a:extLst>
          </p:cNvPr>
          <p:cNvCxnSpPr>
            <a:cxnSpLocks/>
          </p:cNvCxnSpPr>
          <p:nvPr/>
        </p:nvCxnSpPr>
        <p:spPr>
          <a:xfrm>
            <a:off x="4421200" y="4111386"/>
            <a:ext cx="532030" cy="0"/>
          </a:xfrm>
          <a:prstGeom prst="straightConnector1">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grpSp>
        <p:nvGrpSpPr>
          <p:cNvPr id="833" name="Group 832">
            <a:extLst>
              <a:ext uri="{FF2B5EF4-FFF2-40B4-BE49-F238E27FC236}">
                <a16:creationId xmlns:a16="http://schemas.microsoft.com/office/drawing/2014/main" id="{9E0511FF-755A-4B42-947E-E986197B2847}"/>
              </a:ext>
            </a:extLst>
          </p:cNvPr>
          <p:cNvGrpSpPr/>
          <p:nvPr/>
        </p:nvGrpSpPr>
        <p:grpSpPr>
          <a:xfrm>
            <a:off x="2190205" y="1227755"/>
            <a:ext cx="548640" cy="548640"/>
            <a:chOff x="1427625" y="2265815"/>
            <a:chExt cx="844109" cy="844111"/>
          </a:xfrm>
        </p:grpSpPr>
        <p:sp>
          <p:nvSpPr>
            <p:cNvPr id="834" name="Oval 833">
              <a:extLst>
                <a:ext uri="{FF2B5EF4-FFF2-40B4-BE49-F238E27FC236}">
                  <a16:creationId xmlns:a16="http://schemas.microsoft.com/office/drawing/2014/main" id="{1AC2B0F4-95F3-40F2-9278-784CB5A25BDE}"/>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5" name="Group 834">
              <a:extLst>
                <a:ext uri="{FF2B5EF4-FFF2-40B4-BE49-F238E27FC236}">
                  <a16:creationId xmlns:a16="http://schemas.microsoft.com/office/drawing/2014/main" id="{EB329BA4-4B46-43EF-A61E-E57A1DF5CBEB}"/>
                </a:ext>
              </a:extLst>
            </p:cNvPr>
            <p:cNvGrpSpPr/>
            <p:nvPr/>
          </p:nvGrpSpPr>
          <p:grpSpPr>
            <a:xfrm>
              <a:off x="1653837" y="2463440"/>
              <a:ext cx="425119" cy="425320"/>
              <a:chOff x="2809993" y="1208899"/>
              <a:chExt cx="365586" cy="365760"/>
            </a:xfrm>
          </p:grpSpPr>
          <p:sp>
            <p:nvSpPr>
              <p:cNvPr id="836" name="BackToWindow_E73F" title="Icon of two arrows pointing towards eachother">
                <a:extLst>
                  <a:ext uri="{FF2B5EF4-FFF2-40B4-BE49-F238E27FC236}">
                    <a16:creationId xmlns:a16="http://schemas.microsoft.com/office/drawing/2014/main" id="{F653BCBF-0D89-4C7F-BB51-E8B388E0E5F7}"/>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837" name="BackToWindow_E73F" title="Icon of two arrows pointing towards eachother">
                <a:extLst>
                  <a:ext uri="{FF2B5EF4-FFF2-40B4-BE49-F238E27FC236}">
                    <a16:creationId xmlns:a16="http://schemas.microsoft.com/office/drawing/2014/main" id="{38E7CDFD-3117-45B9-A630-277049BBD44F}"/>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nvGrpSpPr>
          <p:cNvPr id="839" name="Graphic 21">
            <a:extLst>
              <a:ext uri="{FF2B5EF4-FFF2-40B4-BE49-F238E27FC236}">
                <a16:creationId xmlns:a16="http://schemas.microsoft.com/office/drawing/2014/main" id="{F5CCC674-DCB2-4012-B292-F89449360235}"/>
              </a:ext>
            </a:extLst>
          </p:cNvPr>
          <p:cNvGrpSpPr/>
          <p:nvPr/>
        </p:nvGrpSpPr>
        <p:grpSpPr>
          <a:xfrm>
            <a:off x="1812867" y="3987981"/>
            <a:ext cx="299102" cy="304037"/>
            <a:chOff x="5614987" y="3432237"/>
            <a:chExt cx="946785" cy="962406"/>
          </a:xfrm>
          <a:solidFill>
            <a:schemeClr val="accent1">
              <a:lumMod val="75000"/>
            </a:schemeClr>
          </a:solidFill>
        </p:grpSpPr>
        <p:sp>
          <p:nvSpPr>
            <p:cNvPr id="840" name="Freeform: Shape 839">
              <a:extLst>
                <a:ext uri="{FF2B5EF4-FFF2-40B4-BE49-F238E27FC236}">
                  <a16:creationId xmlns:a16="http://schemas.microsoft.com/office/drawing/2014/main" id="{D7003B95-1A07-408F-8DED-860FBBC8CB3E}"/>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endParaRPr lang="en-US"/>
            </a:p>
          </p:txBody>
        </p:sp>
        <p:sp>
          <p:nvSpPr>
            <p:cNvPr id="841" name="Freeform: Shape 840">
              <a:extLst>
                <a:ext uri="{FF2B5EF4-FFF2-40B4-BE49-F238E27FC236}">
                  <a16:creationId xmlns:a16="http://schemas.microsoft.com/office/drawing/2014/main" id="{28162816-2541-4E57-9D69-55F1EA1CB363}"/>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endParaRPr lang="en-US"/>
            </a:p>
          </p:txBody>
        </p:sp>
        <p:sp>
          <p:nvSpPr>
            <p:cNvPr id="842" name="Freeform: Shape 841">
              <a:extLst>
                <a:ext uri="{FF2B5EF4-FFF2-40B4-BE49-F238E27FC236}">
                  <a16:creationId xmlns:a16="http://schemas.microsoft.com/office/drawing/2014/main" id="{4BE78AC5-C6F7-4DF2-8D36-481464015CDB}"/>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endParaRPr lang="en-US" dirty="0"/>
            </a:p>
          </p:txBody>
        </p:sp>
      </p:grpSp>
      <p:cxnSp>
        <p:nvCxnSpPr>
          <p:cNvPr id="843" name="Connector: Elbow 842">
            <a:extLst>
              <a:ext uri="{FF2B5EF4-FFF2-40B4-BE49-F238E27FC236}">
                <a16:creationId xmlns:a16="http://schemas.microsoft.com/office/drawing/2014/main" id="{1D0239DD-BAE8-4640-98EC-6A422A059BF0}"/>
              </a:ext>
            </a:extLst>
          </p:cNvPr>
          <p:cNvCxnSpPr>
            <a:cxnSpLocks/>
            <a:endCxn id="702" idx="3"/>
          </p:cNvCxnSpPr>
          <p:nvPr/>
        </p:nvCxnSpPr>
        <p:spPr>
          <a:xfrm rot="5400000">
            <a:off x="2061563" y="4008231"/>
            <a:ext cx="1567892" cy="213325"/>
          </a:xfrm>
          <a:prstGeom prst="bentConnector2">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44" name="Straight Arrow Connector 843">
            <a:extLst>
              <a:ext uri="{FF2B5EF4-FFF2-40B4-BE49-F238E27FC236}">
                <a16:creationId xmlns:a16="http://schemas.microsoft.com/office/drawing/2014/main" id="{EAC3EFC9-2642-4E12-84DE-83D5D36BEF8D}"/>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F6986656-C8D8-48AF-9139-852463F805BF}"/>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sp>
        <p:nvSpPr>
          <p:cNvPr id="1022" name="network" title="Icon of a device or computer network">
            <a:extLst>
              <a:ext uri="{FF2B5EF4-FFF2-40B4-BE49-F238E27FC236}">
                <a16:creationId xmlns:a16="http://schemas.microsoft.com/office/drawing/2014/main" id="{B78E9AC5-9CA5-4148-A691-B5C2D030EE87}"/>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023" name="Oval 1022">
            <a:extLst>
              <a:ext uri="{FF2B5EF4-FFF2-40B4-BE49-F238E27FC236}">
                <a16:creationId xmlns:a16="http://schemas.microsoft.com/office/drawing/2014/main" id="{FF4E7A4F-8F0D-43C0-B787-3F78900E87D1}"/>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24" name="Truck" title="Icon of a truck with a storage trailer">
            <a:extLst>
              <a:ext uri="{FF2B5EF4-FFF2-40B4-BE49-F238E27FC236}">
                <a16:creationId xmlns:a16="http://schemas.microsoft.com/office/drawing/2014/main" id="{969CCDDF-4CAD-4DA3-8FAF-6BB6430E078D}"/>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025" name="Oval 1024">
            <a:extLst>
              <a:ext uri="{FF2B5EF4-FFF2-40B4-BE49-F238E27FC236}">
                <a16:creationId xmlns:a16="http://schemas.microsoft.com/office/drawing/2014/main" id="{E45FD62B-6D39-4942-A819-FFD1116262A0}"/>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6" name="building_7" title="Icon of a building with a curved section protruding from it">
            <a:extLst>
              <a:ext uri="{FF2B5EF4-FFF2-40B4-BE49-F238E27FC236}">
                <a16:creationId xmlns:a16="http://schemas.microsoft.com/office/drawing/2014/main" id="{6A3C3BC0-9AC9-4C88-86B5-21950F381C5C}"/>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cxnSp>
        <p:nvCxnSpPr>
          <p:cNvPr id="1027" name="Connector: Elbow 1026">
            <a:extLst>
              <a:ext uri="{FF2B5EF4-FFF2-40B4-BE49-F238E27FC236}">
                <a16:creationId xmlns:a16="http://schemas.microsoft.com/office/drawing/2014/main" id="{CEA9BEDD-51E4-4E56-99BD-C5D0D45B9FCB}"/>
              </a:ext>
            </a:extLst>
          </p:cNvPr>
          <p:cNvCxnSpPr>
            <a:cxnSpLocks/>
            <a:stCxn id="1029" idx="3"/>
          </p:cNvCxnSpPr>
          <p:nvPr/>
        </p:nvCxnSpPr>
        <p:spPr>
          <a:xfrm>
            <a:off x="2736119" y="4199420"/>
            <a:ext cx="4613336" cy="1156715"/>
          </a:xfrm>
          <a:prstGeom prst="bentConnector3">
            <a:avLst>
              <a:gd name="adj1" fmla="val 3031"/>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7A4E7C5A-7337-4AEB-952B-94F2C7FF7D25}"/>
              </a:ext>
            </a:extLst>
          </p:cNvPr>
          <p:cNvCxnSpPr>
            <a:cxnSpLocks/>
          </p:cNvCxnSpPr>
          <p:nvPr/>
        </p:nvCxnSpPr>
        <p:spPr>
          <a:xfrm>
            <a:off x="2736119" y="4991348"/>
            <a:ext cx="142685" cy="0"/>
          </a:xfrm>
          <a:prstGeom prst="straightConnector1">
            <a:avLst/>
          </a:prstGeom>
          <a:ln w="12700">
            <a:solidFill>
              <a:schemeClr val="accent4"/>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sp>
        <p:nvSpPr>
          <p:cNvPr id="1029" name="Rectangle 1028">
            <a:extLst>
              <a:ext uri="{FF2B5EF4-FFF2-40B4-BE49-F238E27FC236}">
                <a16:creationId xmlns:a16="http://schemas.microsoft.com/office/drawing/2014/main" id="{B53CCD92-45AF-40A4-ADFC-696F320AC387}"/>
              </a:ext>
            </a:extLst>
          </p:cNvPr>
          <p:cNvSpPr/>
          <p:nvPr/>
        </p:nvSpPr>
        <p:spPr bwMode="auto">
          <a:xfrm>
            <a:off x="2574950" y="411883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30" name="Oval 1029">
            <a:extLst>
              <a:ext uri="{FF2B5EF4-FFF2-40B4-BE49-F238E27FC236}">
                <a16:creationId xmlns:a16="http://schemas.microsoft.com/office/drawing/2014/main" id="{2C117973-F495-4384-A3C4-E87D5B75C5F4}"/>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31" name="building_11" title="Icon of a school house">
            <a:extLst>
              <a:ext uri="{FF2B5EF4-FFF2-40B4-BE49-F238E27FC236}">
                <a16:creationId xmlns:a16="http://schemas.microsoft.com/office/drawing/2014/main" id="{40C68361-AE6E-437D-825E-A03F3878EE6D}"/>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032" name="Oval 1031">
            <a:extLst>
              <a:ext uri="{FF2B5EF4-FFF2-40B4-BE49-F238E27FC236}">
                <a16:creationId xmlns:a16="http://schemas.microsoft.com/office/drawing/2014/main" id="{FF133045-C369-48D5-ACD7-2CA2C5C228D3}"/>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33" name="factory_3" title="Icon of a factory">
            <a:extLst>
              <a:ext uri="{FF2B5EF4-FFF2-40B4-BE49-F238E27FC236}">
                <a16:creationId xmlns:a16="http://schemas.microsoft.com/office/drawing/2014/main" id="{4653842B-1012-4E13-9CAC-3B3B4FE92D0F}"/>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gradFill>
                <a:gsLst>
                  <a:gs pos="0">
                    <a:srgbClr val="505050"/>
                  </a:gs>
                  <a:gs pos="100000">
                    <a:srgbClr val="505050"/>
                  </a:gs>
                </a:gsLst>
              </a:gradFill>
            </a:endParaRPr>
          </a:p>
        </p:txBody>
      </p:sp>
      <p:grpSp>
        <p:nvGrpSpPr>
          <p:cNvPr id="152" name="Group 151">
            <a:extLst>
              <a:ext uri="{FF2B5EF4-FFF2-40B4-BE49-F238E27FC236}">
                <a16:creationId xmlns:a16="http://schemas.microsoft.com/office/drawing/2014/main" id="{7C3B62C8-79C4-4B4C-8B7A-48A7D076655E}"/>
              </a:ext>
            </a:extLst>
          </p:cNvPr>
          <p:cNvGrpSpPr/>
          <p:nvPr/>
        </p:nvGrpSpPr>
        <p:grpSpPr>
          <a:xfrm>
            <a:off x="3497023" y="2671875"/>
            <a:ext cx="548640" cy="548640"/>
            <a:chOff x="3497023" y="2671875"/>
            <a:chExt cx="548640" cy="548640"/>
          </a:xfrm>
        </p:grpSpPr>
        <p:sp>
          <p:nvSpPr>
            <p:cNvPr id="153" name="Oval 152">
              <a:extLst>
                <a:ext uri="{FF2B5EF4-FFF2-40B4-BE49-F238E27FC236}">
                  <a16:creationId xmlns:a16="http://schemas.microsoft.com/office/drawing/2014/main" id="{EAF7A2E9-95DE-2B4E-B3EE-4CB377FE2328}"/>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4" name="Graphic 153">
              <a:extLst>
                <a:ext uri="{FF2B5EF4-FFF2-40B4-BE49-F238E27FC236}">
                  <a16:creationId xmlns:a16="http://schemas.microsoft.com/office/drawing/2014/main" id="{53862EED-8EB5-2541-BB61-5EA73EBA10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155" name="Picture 154">
              <a:extLst>
                <a:ext uri="{FF2B5EF4-FFF2-40B4-BE49-F238E27FC236}">
                  <a16:creationId xmlns:a16="http://schemas.microsoft.com/office/drawing/2014/main" id="{5ACC2E33-3063-A148-BFB4-4D5B8300FECC}"/>
                </a:ext>
              </a:extLst>
            </p:cNvPr>
            <p:cNvPicPr>
              <a:picLocks noChangeAspect="1"/>
            </p:cNvPicPr>
            <p:nvPr/>
          </p:nvPicPr>
          <p:blipFill>
            <a:blip r:embed="rId10"/>
            <a:stretch>
              <a:fillRect/>
            </a:stretch>
          </p:blipFill>
          <p:spPr>
            <a:xfrm>
              <a:off x="3712269" y="2736833"/>
              <a:ext cx="137197" cy="137197"/>
            </a:xfrm>
            <a:prstGeom prst="rect">
              <a:avLst/>
            </a:prstGeom>
          </p:spPr>
        </p:pic>
        <p:pic>
          <p:nvPicPr>
            <p:cNvPr id="156" name="Picture 155">
              <a:extLst>
                <a:ext uri="{FF2B5EF4-FFF2-40B4-BE49-F238E27FC236}">
                  <a16:creationId xmlns:a16="http://schemas.microsoft.com/office/drawing/2014/main" id="{0E29A317-0F55-4F4B-B631-43BFA6FF59E3}"/>
                </a:ext>
              </a:extLst>
            </p:cNvPr>
            <p:cNvPicPr>
              <a:picLocks noChangeAspect="1"/>
            </p:cNvPicPr>
            <p:nvPr/>
          </p:nvPicPr>
          <p:blipFill>
            <a:blip r:embed="rId10"/>
            <a:stretch>
              <a:fillRect/>
            </a:stretch>
          </p:blipFill>
          <p:spPr>
            <a:xfrm>
              <a:off x="3826958" y="2817845"/>
              <a:ext cx="137197" cy="137197"/>
            </a:xfrm>
            <a:prstGeom prst="rect">
              <a:avLst/>
            </a:prstGeom>
          </p:spPr>
        </p:pic>
      </p:grpSp>
      <p:sp>
        <p:nvSpPr>
          <p:cNvPr id="789" name="Rectangle 788">
            <a:extLst>
              <a:ext uri="{FF2B5EF4-FFF2-40B4-BE49-F238E27FC236}">
                <a16:creationId xmlns:a16="http://schemas.microsoft.com/office/drawing/2014/main" id="{ECB82CE7-61CE-4851-B503-5A95707874B3}"/>
              </a:ext>
            </a:extLst>
          </p:cNvPr>
          <p:cNvSpPr/>
          <p:nvPr/>
        </p:nvSpPr>
        <p:spPr bwMode="auto">
          <a:xfrm>
            <a:off x="8889184" y="2560420"/>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1400" dirty="0">
                <a:solidFill>
                  <a:srgbClr val="FFFFFF"/>
                </a:solidFill>
                <a:latin typeface="+mj-lt"/>
                <a:ea typeface="Segoe UI" pitchFamily="34" charset="0"/>
                <a:cs typeface="Segoe UI" pitchFamily="34" charset="0"/>
              </a:rPr>
              <a:t>&lt;/&gt;</a:t>
            </a:r>
          </a:p>
        </p:txBody>
      </p:sp>
      <p:sp>
        <p:nvSpPr>
          <p:cNvPr id="3" name="Rectangle 2">
            <a:extLst>
              <a:ext uri="{FF2B5EF4-FFF2-40B4-BE49-F238E27FC236}">
                <a16:creationId xmlns:a16="http://schemas.microsoft.com/office/drawing/2014/main" id="{EDB6DECB-96E2-4AB2-9A8C-18507C7DB050}"/>
              </a:ext>
            </a:extLst>
          </p:cNvPr>
          <p:cNvSpPr/>
          <p:nvPr/>
        </p:nvSpPr>
        <p:spPr bwMode="auto">
          <a:xfrm>
            <a:off x="3038448" y="2294016"/>
            <a:ext cx="1453888" cy="375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lumMod val="85000"/>
                    <a:lumOff val="15000"/>
                  </a:schemeClr>
                </a:solidFill>
              </a:rPr>
              <a:t>Real Time Processing engine</a:t>
            </a:r>
          </a:p>
        </p:txBody>
      </p:sp>
      <p:sp>
        <p:nvSpPr>
          <p:cNvPr id="6" name="Rectangle 5">
            <a:extLst>
              <a:ext uri="{FF2B5EF4-FFF2-40B4-BE49-F238E27FC236}">
                <a16:creationId xmlns:a16="http://schemas.microsoft.com/office/drawing/2014/main" id="{86AEBCCB-A2B0-44D9-9B65-A683053D27E2}"/>
              </a:ext>
            </a:extLst>
          </p:cNvPr>
          <p:cNvSpPr/>
          <p:nvPr/>
        </p:nvSpPr>
        <p:spPr bwMode="auto">
          <a:xfrm>
            <a:off x="4993139" y="2707321"/>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a:r>
              <a:rPr lang="en-US" sz="1000" dirty="0">
                <a:solidFill>
                  <a:schemeClr val="accent1"/>
                </a:solidFill>
                <a:latin typeface="+mj-lt"/>
              </a:rPr>
              <a:t>COLD STORE</a:t>
            </a:r>
            <a:br>
              <a:rPr lang="en-US" sz="1000" dirty="0">
                <a:solidFill>
                  <a:schemeClr val="accent1"/>
                </a:solidFill>
                <a:latin typeface="+mj-lt"/>
              </a:rPr>
            </a:br>
            <a:r>
              <a:rPr lang="en-US" sz="800" dirty="0">
                <a:solidFill>
                  <a:schemeClr val="accent1"/>
                </a:solidFill>
                <a:latin typeface="+mj-lt"/>
              </a:rPr>
              <a:t>ADLS Gen 2/ Azure Blog</a:t>
            </a:r>
            <a:endParaRPr lang="en-US" sz="1000" dirty="0">
              <a:solidFill>
                <a:schemeClr val="accent1"/>
              </a:solidFill>
              <a:latin typeface="+mj-lt"/>
            </a:endParaRPr>
          </a:p>
        </p:txBody>
      </p:sp>
    </p:spTree>
    <p:extLst>
      <p:ext uri="{BB962C8B-B14F-4D97-AF65-F5344CB8AC3E}">
        <p14:creationId xmlns:p14="http://schemas.microsoft.com/office/powerpoint/2010/main" val="43739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246E-359C-4F57-852B-D4DEC40C518A}"/>
              </a:ext>
            </a:extLst>
          </p:cNvPr>
          <p:cNvSpPr>
            <a:spLocks noGrp="1"/>
          </p:cNvSpPr>
          <p:nvPr>
            <p:ph type="title"/>
          </p:nvPr>
        </p:nvSpPr>
        <p:spPr>
          <a:xfrm>
            <a:off x="839788" y="457200"/>
            <a:ext cx="3932237" cy="707886"/>
          </a:xfrm>
        </p:spPr>
        <p:txBody>
          <a:bodyPr vert="horz" lIns="91440" tIns="45720" rIns="91440" bIns="45720" rtlCol="0" anchor="b">
            <a:noAutofit/>
          </a:bodyPr>
          <a:lstStyle/>
          <a:p>
            <a:r>
              <a:rPr lang="en-US" sz="2400" kern="1200">
                <a:solidFill>
                  <a:schemeClr val="bg1"/>
                </a:solidFill>
                <a:latin typeface="+mj-lt"/>
                <a:ea typeface="+mj-ea"/>
                <a:cs typeface="+mj-cs"/>
              </a:rPr>
              <a:t>Operational intelligence and process insights</a:t>
            </a:r>
          </a:p>
        </p:txBody>
      </p:sp>
      <p:sp>
        <p:nvSpPr>
          <p:cNvPr id="8" name="Text Placeholder 7">
            <a:extLst>
              <a:ext uri="{FF2B5EF4-FFF2-40B4-BE49-F238E27FC236}">
                <a16:creationId xmlns:a16="http://schemas.microsoft.com/office/drawing/2014/main" id="{416D1F5F-E96C-4FCF-AC1B-BE54D5D70C25}"/>
              </a:ext>
            </a:extLst>
          </p:cNvPr>
          <p:cNvSpPr>
            <a:spLocks noGrp="1"/>
          </p:cNvSpPr>
          <p:nvPr>
            <p:ph type="body" sz="half" idx="2"/>
          </p:nvPr>
        </p:nvSpPr>
        <p:spPr>
          <a:xfrm>
            <a:off x="463550" y="1203648"/>
            <a:ext cx="4501532" cy="5800402"/>
          </a:xfrm>
        </p:spPr>
        <p:txBody>
          <a:bodyPr>
            <a:normAutofit fontScale="92500" lnSpcReduction="10000"/>
          </a:bodyPr>
          <a:lstStyle/>
          <a:p>
            <a:r>
              <a:rPr lang="en-US" sz="1900" b="1" dirty="0">
                <a:latin typeface="Segoe UI" panose="020B0502040204020203" pitchFamily="34" charset="0"/>
              </a:rPr>
              <a:t>No upfront data preparation </a:t>
            </a:r>
          </a:p>
          <a:p>
            <a:pPr marL="342900" indent="-342900">
              <a:buFont typeface="Arial" panose="020B0604020202020204" pitchFamily="34" charset="0"/>
              <a:buChar char="•"/>
            </a:pPr>
            <a:r>
              <a:rPr lang="en-US" sz="1900" dirty="0">
                <a:latin typeface="Segoe UI" panose="020B0502040204020203" pitchFamily="34" charset="0"/>
              </a:rPr>
              <a:t>Connect to billions of events in Azure IoT Hub or Azure Event Hub, and visualize &amp; analyze billions of events to spot anomalies and discover hidden trends in your data</a:t>
            </a:r>
            <a:br>
              <a:rPr lang="en-US" sz="1900" dirty="0">
                <a:latin typeface="Segoe UI" panose="020B0502040204020203" pitchFamily="34" charset="0"/>
              </a:rPr>
            </a:br>
            <a:endParaRPr lang="en-US" sz="1900" dirty="0">
              <a:latin typeface="Segoe UI" panose="020B0502040204020203" pitchFamily="34" charset="0"/>
              <a:cs typeface="Segoe UI" panose="020B0502040204020203" pitchFamily="34" charset="0"/>
            </a:endParaRPr>
          </a:p>
          <a:p>
            <a:r>
              <a:rPr lang="en-US" sz="1900" b="1" dirty="0">
                <a:latin typeface="Segoe UI" panose="020B0502040204020203" pitchFamily="34" charset="0"/>
                <a:cs typeface="Segoe UI" panose="020B0502040204020203" pitchFamily="34" charset="0"/>
              </a:rPr>
              <a:t>Describe model asset data using time series model </a:t>
            </a:r>
          </a:p>
          <a:p>
            <a:pPr marL="285750" indent="-285750">
              <a:buFont typeface="Arial" panose="020B0604020202020204" pitchFamily="34" charset="0"/>
              <a:buChar char="•"/>
            </a:pPr>
            <a:r>
              <a:rPr lang="en-US" sz="1900" dirty="0">
                <a:latin typeface="Segoe UI" panose="020B0502040204020203" pitchFamily="34" charset="0"/>
                <a:cs typeface="Segoe UI" panose="020B0502040204020203" pitchFamily="34" charset="0"/>
              </a:rPr>
              <a:t>Upload the model with variables, types, hierarchies, instances along with device telemetry data</a:t>
            </a:r>
          </a:p>
          <a:p>
            <a:pPr marL="285750" indent="-285750">
              <a:buFont typeface="Arial" panose="020B0604020202020204" pitchFamily="34" charset="0"/>
              <a:buChar char="•"/>
            </a:pPr>
            <a:r>
              <a:rPr lang="en-US" sz="1900" dirty="0">
                <a:latin typeface="Segoe UI" panose="020B0502040204020203" pitchFamily="34" charset="0"/>
                <a:cs typeface="Segoe UI" panose="020B0502040204020203" pitchFamily="34" charset="0"/>
              </a:rPr>
              <a:t>Use highly scalable, performant, cost-effective queries to trend decades of device data to drive operational intelligence</a:t>
            </a:r>
          </a:p>
          <a:p>
            <a:pPr marL="285750" indent="-285750">
              <a:buFont typeface="Arial" panose="020B0604020202020204" pitchFamily="34" charset="0"/>
              <a:buChar char="•"/>
            </a:pPr>
            <a:r>
              <a:rPr lang="en-US" sz="1900" dirty="0">
                <a:latin typeface="Segoe UI" panose="020B0502040204020203" pitchFamily="34" charset="0"/>
                <a:cs typeface="Segoe UI" panose="020B0502040204020203" pitchFamily="34" charset="0"/>
              </a:rPr>
              <a:t>Enable monitoring of the health, usage, and performance of your equipment, at scale, by connecting Time Series Insights to other data services for a variety of business and analytics scenarios</a:t>
            </a:r>
          </a:p>
        </p:txBody>
      </p:sp>
      <p:sp>
        <p:nvSpPr>
          <p:cNvPr id="9" name="TextBox 8">
            <a:extLst>
              <a:ext uri="{FF2B5EF4-FFF2-40B4-BE49-F238E27FC236}">
                <a16:creationId xmlns:a16="http://schemas.microsoft.com/office/drawing/2014/main" id="{BF64FA0A-4EE1-4233-B6D7-068E20B6F051}"/>
              </a:ext>
            </a:extLst>
          </p:cNvPr>
          <p:cNvSpPr txBox="1"/>
          <p:nvPr/>
        </p:nvSpPr>
        <p:spPr>
          <a:xfrm>
            <a:off x="406400" y="351079"/>
            <a:ext cx="11644087" cy="461665"/>
          </a:xfrm>
          <a:prstGeom prst="rect">
            <a:avLst/>
          </a:prstGeom>
          <a:noFill/>
        </p:spPr>
        <p:txBody>
          <a:bodyPr wrap="square" rtlCol="0">
            <a:spAutoFit/>
          </a:bodyPr>
          <a:lstStyle/>
          <a:p>
            <a:r>
              <a:rPr lang="en-US" sz="2400" spc="-50" dirty="0">
                <a:ln w="3175">
                  <a:noFill/>
                </a:ln>
                <a:cs typeface="Segoe UI" pitchFamily="34" charset="0"/>
              </a:rPr>
              <a:t>Core Scenarios: Data Exploration, Operational Intelligence and Advanced Analytics</a:t>
            </a:r>
          </a:p>
        </p:txBody>
      </p:sp>
      <p:pic>
        <p:nvPicPr>
          <p:cNvPr id="5" name="Picture 4">
            <a:extLst>
              <a:ext uri="{FF2B5EF4-FFF2-40B4-BE49-F238E27FC236}">
                <a16:creationId xmlns:a16="http://schemas.microsoft.com/office/drawing/2014/main" id="{47791C6F-BE43-41F3-A085-D8C17F32F867}"/>
              </a:ext>
            </a:extLst>
          </p:cNvPr>
          <p:cNvPicPr>
            <a:picLocks noChangeAspect="1"/>
          </p:cNvPicPr>
          <p:nvPr/>
        </p:nvPicPr>
        <p:blipFill>
          <a:blip r:embed="rId3"/>
          <a:stretch>
            <a:fillRect/>
          </a:stretch>
        </p:blipFill>
        <p:spPr>
          <a:xfrm>
            <a:off x="4965082" y="1666389"/>
            <a:ext cx="6983373" cy="3456093"/>
          </a:xfrm>
          <a:prstGeom prst="rect">
            <a:avLst/>
          </a:prstGeom>
        </p:spPr>
      </p:pic>
    </p:spTree>
    <p:extLst>
      <p:ext uri="{BB962C8B-B14F-4D97-AF65-F5344CB8AC3E}">
        <p14:creationId xmlns:p14="http://schemas.microsoft.com/office/powerpoint/2010/main" val="172515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357D23-8298-4841-91FD-38E871E335D2}"/>
              </a:ext>
            </a:extLst>
          </p:cNvPr>
          <p:cNvSpPr>
            <a:spLocks noGrp="1"/>
          </p:cNvSpPr>
          <p:nvPr>
            <p:ph type="title"/>
          </p:nvPr>
        </p:nvSpPr>
        <p:spPr/>
        <p:txBody>
          <a:bodyPr/>
          <a:lstStyle/>
          <a:p>
            <a:r>
              <a:rPr lang="en-US" dirty="0"/>
              <a:t>Condition monitoring</a:t>
            </a:r>
            <a:endParaRPr lang="en-BE" dirty="0"/>
          </a:p>
        </p:txBody>
      </p:sp>
      <p:sp>
        <p:nvSpPr>
          <p:cNvPr id="6" name="Content Placeholder 5">
            <a:extLst>
              <a:ext uri="{FF2B5EF4-FFF2-40B4-BE49-F238E27FC236}">
                <a16:creationId xmlns:a16="http://schemas.microsoft.com/office/drawing/2014/main" id="{6D02F777-DA95-4B13-AAD7-86C7786E0DE0}"/>
              </a:ext>
            </a:extLst>
          </p:cNvPr>
          <p:cNvSpPr>
            <a:spLocks noGrp="1"/>
          </p:cNvSpPr>
          <p:nvPr>
            <p:ph sz="quarter" idx="10"/>
          </p:nvPr>
        </p:nvSpPr>
        <p:spPr/>
        <p:txBody>
          <a:bodyPr/>
          <a:lstStyle/>
          <a:p>
            <a:endParaRPr lang="en-BE"/>
          </a:p>
        </p:txBody>
      </p:sp>
      <p:pic>
        <p:nvPicPr>
          <p:cNvPr id="1026" name="Picture 2" descr="Architecture Diagram">
            <a:extLst>
              <a:ext uri="{FF2B5EF4-FFF2-40B4-BE49-F238E27FC236}">
                <a16:creationId xmlns:a16="http://schemas.microsoft.com/office/drawing/2014/main" id="{CF4A259B-0AB5-446D-B2A0-319C86EE2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28264"/>
            <a:ext cx="10687050" cy="46073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A9EE0C-933D-4DD9-8816-F5F6C3A349D1}"/>
              </a:ext>
            </a:extLst>
          </p:cNvPr>
          <p:cNvSpPr txBox="1"/>
          <p:nvPr/>
        </p:nvSpPr>
        <p:spPr>
          <a:xfrm>
            <a:off x="533400" y="6141848"/>
            <a:ext cx="9638016" cy="369332"/>
          </a:xfrm>
          <a:prstGeom prst="rect">
            <a:avLst/>
          </a:prstGeom>
          <a:noFill/>
        </p:spPr>
        <p:txBody>
          <a:bodyPr wrap="square">
            <a:spAutoFit/>
          </a:bodyPr>
          <a:lstStyle/>
          <a:p>
            <a:r>
              <a:rPr lang="en-US" dirty="0">
                <a:hlinkClick r:id="rId4"/>
              </a:rPr>
              <a:t>Condition Monitoring for Industrial IoT - Azure Solution Ideas | Microsoft Docs</a:t>
            </a:r>
            <a:endParaRPr lang="en-BE" dirty="0"/>
          </a:p>
        </p:txBody>
      </p:sp>
    </p:spTree>
    <p:extLst>
      <p:ext uri="{BB962C8B-B14F-4D97-AF65-F5344CB8AC3E}">
        <p14:creationId xmlns:p14="http://schemas.microsoft.com/office/powerpoint/2010/main" val="1215576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A79566A-07A4-45C1-8599-36E4CF19255A}"/>
              </a:ext>
            </a:extLst>
          </p:cNvPr>
          <p:cNvSpPr txBox="1"/>
          <p:nvPr/>
        </p:nvSpPr>
        <p:spPr>
          <a:xfrm>
            <a:off x="10573287" y="837346"/>
            <a:ext cx="994696" cy="338554"/>
          </a:xfrm>
          <a:prstGeom prst="rect">
            <a:avLst/>
          </a:prstGeom>
          <a:noFill/>
        </p:spPr>
        <p:txBody>
          <a:bodyPr wrap="none" rtlCol="0">
            <a:spAutoFit/>
          </a:bodyPr>
          <a:lstStyle/>
          <a:p>
            <a:r>
              <a:rPr lang="en-US" sz="1600">
                <a:solidFill>
                  <a:schemeClr val="bg1">
                    <a:lumMod val="50000"/>
                  </a:schemeClr>
                </a:solidFill>
                <a:latin typeface="Segoe UI" panose="020B0502040204020203" pitchFamily="34" charset="0"/>
                <a:cs typeface="Segoe UI" panose="020B0502040204020203" pitchFamily="34" charset="0"/>
              </a:rPr>
              <a:t>COLLECT</a:t>
            </a:r>
          </a:p>
        </p:txBody>
      </p:sp>
      <p:sp>
        <p:nvSpPr>
          <p:cNvPr id="15" name="TextBox 14">
            <a:extLst>
              <a:ext uri="{FF2B5EF4-FFF2-40B4-BE49-F238E27FC236}">
                <a16:creationId xmlns:a16="http://schemas.microsoft.com/office/drawing/2014/main" id="{81A3CF38-BDA3-45F7-9F22-30FA974C2BC0}"/>
              </a:ext>
            </a:extLst>
          </p:cNvPr>
          <p:cNvSpPr txBox="1"/>
          <p:nvPr/>
        </p:nvSpPr>
        <p:spPr>
          <a:xfrm>
            <a:off x="10562470" y="1798552"/>
            <a:ext cx="1025858" cy="338554"/>
          </a:xfrm>
          <a:prstGeom prst="rect">
            <a:avLst/>
          </a:prstGeom>
          <a:noFill/>
        </p:spPr>
        <p:txBody>
          <a:bodyPr wrap="none" rtlCol="0">
            <a:spAutoFit/>
          </a:bodyPr>
          <a:lstStyle/>
          <a:p>
            <a:r>
              <a:rPr lang="en-US" sz="1600">
                <a:solidFill>
                  <a:schemeClr val="bg1">
                    <a:lumMod val="50000"/>
                  </a:schemeClr>
                </a:solidFill>
                <a:latin typeface="Segoe UI" panose="020B0502040204020203" pitchFamily="34" charset="0"/>
                <a:cs typeface="Segoe UI" panose="020B0502040204020203" pitchFamily="34" charset="0"/>
              </a:rPr>
              <a:t>PROCESS</a:t>
            </a:r>
            <a:endParaRPr lang="en-US" sz="1200">
              <a:solidFill>
                <a:schemeClr val="bg1">
                  <a:lumMod val="50000"/>
                </a:schemeClr>
              </a:solidFill>
              <a:latin typeface="Segoe UI" panose="020B0502040204020203" pitchFamily="34" charset="0"/>
              <a:cs typeface="Segoe UI" panose="020B0502040204020203" pitchFamily="34" charset="0"/>
            </a:endParaRPr>
          </a:p>
        </p:txBody>
      </p:sp>
      <p:cxnSp>
        <p:nvCxnSpPr>
          <p:cNvPr id="16" name="Straight Arrow Connector 15">
            <a:extLst>
              <a:ext uri="{FF2B5EF4-FFF2-40B4-BE49-F238E27FC236}">
                <a16:creationId xmlns:a16="http://schemas.microsoft.com/office/drawing/2014/main" id="{0F804637-E258-4A6C-92CE-4F4ED89941F4}"/>
              </a:ext>
            </a:extLst>
          </p:cNvPr>
          <p:cNvCxnSpPr>
            <a:cxnSpLocks/>
            <a:stCxn id="14" idx="2"/>
            <a:endCxn id="15" idx="0"/>
          </p:cNvCxnSpPr>
          <p:nvPr/>
        </p:nvCxnSpPr>
        <p:spPr>
          <a:xfrm>
            <a:off x="11070635" y="1175900"/>
            <a:ext cx="4764" cy="62265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9653A1-AD1B-49AE-9345-AE47641E7D9C}"/>
              </a:ext>
            </a:extLst>
          </p:cNvPr>
          <p:cNvCxnSpPr>
            <a:cxnSpLocks/>
            <a:stCxn id="15" idx="2"/>
            <a:endCxn id="19" idx="0"/>
          </p:cNvCxnSpPr>
          <p:nvPr/>
        </p:nvCxnSpPr>
        <p:spPr>
          <a:xfrm flipH="1">
            <a:off x="11073692" y="2137106"/>
            <a:ext cx="1707" cy="93569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8DEB46-87D0-40D7-AD9F-1D8AD3073290}"/>
              </a:ext>
            </a:extLst>
          </p:cNvPr>
          <p:cNvCxnSpPr>
            <a:cxnSpLocks/>
            <a:stCxn id="19" idx="2"/>
            <a:endCxn id="20" idx="0"/>
          </p:cNvCxnSpPr>
          <p:nvPr/>
        </p:nvCxnSpPr>
        <p:spPr>
          <a:xfrm flipH="1">
            <a:off x="11070635" y="3411353"/>
            <a:ext cx="3057" cy="165750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F556AF4-410F-4EC3-B2FB-D7DB34888429}"/>
              </a:ext>
            </a:extLst>
          </p:cNvPr>
          <p:cNvSpPr txBox="1"/>
          <p:nvPr/>
        </p:nvSpPr>
        <p:spPr>
          <a:xfrm>
            <a:off x="10686214" y="3072799"/>
            <a:ext cx="774956" cy="338554"/>
          </a:xfrm>
          <a:prstGeom prst="rect">
            <a:avLst/>
          </a:prstGeom>
          <a:noFill/>
        </p:spPr>
        <p:txBody>
          <a:bodyPr wrap="none" rtlCol="0">
            <a:spAutoFit/>
          </a:bodyPr>
          <a:lstStyle/>
          <a:p>
            <a:r>
              <a:rPr lang="en-US" sz="1600">
                <a:solidFill>
                  <a:schemeClr val="bg1">
                    <a:lumMod val="50000"/>
                  </a:schemeClr>
                </a:solidFill>
                <a:latin typeface="Segoe UI" panose="020B0502040204020203" pitchFamily="34" charset="0"/>
                <a:cs typeface="Segoe UI" panose="020B0502040204020203" pitchFamily="34" charset="0"/>
              </a:rPr>
              <a:t>STORE</a:t>
            </a:r>
          </a:p>
        </p:txBody>
      </p:sp>
      <p:sp>
        <p:nvSpPr>
          <p:cNvPr id="20" name="TextBox 19">
            <a:extLst>
              <a:ext uri="{FF2B5EF4-FFF2-40B4-BE49-F238E27FC236}">
                <a16:creationId xmlns:a16="http://schemas.microsoft.com/office/drawing/2014/main" id="{9BB83127-AC15-4723-A0D7-DD1FC5250BF6}"/>
              </a:ext>
            </a:extLst>
          </p:cNvPr>
          <p:cNvSpPr txBox="1"/>
          <p:nvPr/>
        </p:nvSpPr>
        <p:spPr>
          <a:xfrm>
            <a:off x="10484503" y="5068855"/>
            <a:ext cx="1172263" cy="338554"/>
          </a:xfrm>
          <a:prstGeom prst="rect">
            <a:avLst/>
          </a:prstGeom>
          <a:noFill/>
        </p:spPr>
        <p:txBody>
          <a:bodyPr wrap="square" rtlCol="0">
            <a:spAutoFit/>
          </a:bodyPr>
          <a:lstStyle/>
          <a:p>
            <a:r>
              <a:rPr lang="en-US" sz="1600">
                <a:solidFill>
                  <a:schemeClr val="bg1">
                    <a:lumMod val="50000"/>
                  </a:schemeClr>
                </a:solidFill>
                <a:latin typeface="Segoe UI" panose="020B0502040204020203" pitchFamily="34" charset="0"/>
                <a:cs typeface="Segoe UI" panose="020B0502040204020203" pitchFamily="34" charset="0"/>
              </a:rPr>
              <a:t>ANALYZE</a:t>
            </a:r>
            <a:endParaRPr lang="en-US">
              <a:solidFill>
                <a:schemeClr val="bg1">
                  <a:lumMod val="50000"/>
                </a:schemeClr>
              </a:solidFill>
              <a:latin typeface="Segoe UI" panose="020B0502040204020203" pitchFamily="34" charset="0"/>
              <a:cs typeface="Segoe UI" panose="020B0502040204020203" pitchFamily="34" charset="0"/>
            </a:endParaRPr>
          </a:p>
        </p:txBody>
      </p:sp>
      <p:sp>
        <p:nvSpPr>
          <p:cNvPr id="21" name="Right Brace 20">
            <a:extLst>
              <a:ext uri="{FF2B5EF4-FFF2-40B4-BE49-F238E27FC236}">
                <a16:creationId xmlns:a16="http://schemas.microsoft.com/office/drawing/2014/main" id="{45819305-CB25-4826-AC8E-B27F4D73ED01}"/>
              </a:ext>
            </a:extLst>
          </p:cNvPr>
          <p:cNvSpPr/>
          <p:nvPr/>
        </p:nvSpPr>
        <p:spPr>
          <a:xfrm>
            <a:off x="9989898" y="649006"/>
            <a:ext cx="472451" cy="720626"/>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EE671B3B-7DE1-49BF-926A-A3264205B71D}"/>
              </a:ext>
            </a:extLst>
          </p:cNvPr>
          <p:cNvSpPr/>
          <p:nvPr/>
        </p:nvSpPr>
        <p:spPr>
          <a:xfrm>
            <a:off x="10000788" y="1449918"/>
            <a:ext cx="450671" cy="1010253"/>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C45CF866-35F0-42E1-85E2-E3A20A4064C4}"/>
              </a:ext>
            </a:extLst>
          </p:cNvPr>
          <p:cNvSpPr/>
          <p:nvPr/>
        </p:nvSpPr>
        <p:spPr>
          <a:xfrm>
            <a:off x="9989898" y="2623083"/>
            <a:ext cx="464276" cy="1240130"/>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00F5C7C4-5CE4-4F70-B310-D67ECCB3C295}"/>
              </a:ext>
            </a:extLst>
          </p:cNvPr>
          <p:cNvSpPr/>
          <p:nvPr/>
        </p:nvSpPr>
        <p:spPr>
          <a:xfrm>
            <a:off x="10000788" y="4125687"/>
            <a:ext cx="464276" cy="2224702"/>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E19A5F5C-D007-4166-88E0-97AE761FD716}"/>
              </a:ext>
            </a:extLst>
          </p:cNvPr>
          <p:cNvGrpSpPr/>
          <p:nvPr/>
        </p:nvGrpSpPr>
        <p:grpSpPr>
          <a:xfrm>
            <a:off x="2487284" y="691599"/>
            <a:ext cx="7091202" cy="5815343"/>
            <a:chOff x="1992188" y="662721"/>
            <a:chExt cx="7091202" cy="5815343"/>
          </a:xfrm>
        </p:grpSpPr>
        <p:grpSp>
          <p:nvGrpSpPr>
            <p:cNvPr id="26" name="Group 25">
              <a:extLst>
                <a:ext uri="{FF2B5EF4-FFF2-40B4-BE49-F238E27FC236}">
                  <a16:creationId xmlns:a16="http://schemas.microsoft.com/office/drawing/2014/main" id="{7C54944D-CBE9-4418-BE1F-AB878532B453}"/>
                </a:ext>
              </a:extLst>
            </p:cNvPr>
            <p:cNvGrpSpPr/>
            <p:nvPr/>
          </p:nvGrpSpPr>
          <p:grpSpPr>
            <a:xfrm>
              <a:off x="1992188" y="662721"/>
              <a:ext cx="4745209" cy="5815343"/>
              <a:chOff x="1992188" y="651835"/>
              <a:chExt cx="4745209" cy="5815343"/>
            </a:xfrm>
          </p:grpSpPr>
          <p:grpSp>
            <p:nvGrpSpPr>
              <p:cNvPr id="35" name="Group 34">
                <a:extLst>
                  <a:ext uri="{FF2B5EF4-FFF2-40B4-BE49-F238E27FC236}">
                    <a16:creationId xmlns:a16="http://schemas.microsoft.com/office/drawing/2014/main" id="{BD200609-F318-4C3F-9731-1C8EBC9A2DE2}"/>
                  </a:ext>
                </a:extLst>
              </p:cNvPr>
              <p:cNvGrpSpPr/>
              <p:nvPr/>
            </p:nvGrpSpPr>
            <p:grpSpPr>
              <a:xfrm>
                <a:off x="2768188" y="651835"/>
                <a:ext cx="3969209" cy="5815343"/>
                <a:chOff x="3515308" y="868995"/>
                <a:chExt cx="4041330" cy="6049939"/>
              </a:xfrm>
            </p:grpSpPr>
            <p:sp>
              <p:nvSpPr>
                <p:cNvPr id="42" name="Rectangle: Rounded Corners 41">
                  <a:extLst>
                    <a:ext uri="{FF2B5EF4-FFF2-40B4-BE49-F238E27FC236}">
                      <a16:creationId xmlns:a16="http://schemas.microsoft.com/office/drawing/2014/main" id="{11B7AB2E-2B90-45D6-BF0A-3CD54A488CFE}"/>
                    </a:ext>
                  </a:extLst>
                </p:cNvPr>
                <p:cNvSpPr/>
                <p:nvPr/>
              </p:nvSpPr>
              <p:spPr>
                <a:xfrm>
                  <a:off x="4591208" y="1852090"/>
                  <a:ext cx="2961024" cy="53725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a:solidFill>
                        <a:prstClr val="white"/>
                      </a:solidFill>
                      <a:latin typeface="Segoe UI" panose="020B0502040204020203" pitchFamily="34" charset="0"/>
                      <a:cs typeface="Segoe UI" panose="020B0502040204020203" pitchFamily="34" charset="0"/>
                    </a:rPr>
                    <a:t>Data Processing Engine</a:t>
                  </a:r>
                </a:p>
              </p:txBody>
            </p:sp>
            <p:sp>
              <p:nvSpPr>
                <p:cNvPr id="45" name="Rectangle: Rounded Corners 44">
                  <a:extLst>
                    <a:ext uri="{FF2B5EF4-FFF2-40B4-BE49-F238E27FC236}">
                      <a16:creationId xmlns:a16="http://schemas.microsoft.com/office/drawing/2014/main" id="{481F7F9E-151E-42BC-BD52-810A94285394}"/>
                    </a:ext>
                  </a:extLst>
                </p:cNvPr>
                <p:cNvSpPr/>
                <p:nvPr/>
              </p:nvSpPr>
              <p:spPr>
                <a:xfrm>
                  <a:off x="4591209" y="4919289"/>
                  <a:ext cx="2965429" cy="53725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a:solidFill>
                        <a:prstClr val="white"/>
                      </a:solidFill>
                      <a:latin typeface="Segoe UI" panose="020B0502040204020203" pitchFamily="34" charset="0"/>
                      <a:cs typeface="Segoe UI" panose="020B0502040204020203" pitchFamily="34" charset="0"/>
                    </a:rPr>
                    <a:t>Query API</a:t>
                  </a:r>
                  <a:endParaRPr lang="en-US" sz="1600">
                    <a:solidFill>
                      <a:prstClr val="white"/>
                    </a:solidFill>
                    <a:latin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D6D17DDE-1BC5-4C4F-9F8D-5C4D345E4E9F}"/>
                    </a:ext>
                  </a:extLst>
                </p:cNvPr>
                <p:cNvSpPr/>
                <p:nvPr/>
              </p:nvSpPr>
              <p:spPr>
                <a:xfrm>
                  <a:off x="5366249" y="5998543"/>
                  <a:ext cx="1413274" cy="920391"/>
                </a:xfrm>
                <a:prstGeom prst="ellipse">
                  <a:avLst/>
                </a:prstGeom>
                <a:solidFill>
                  <a:schemeClr val="accent1">
                    <a:lumMod val="5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endParaRPr lang="en-US" sz="1400">
                    <a:solidFill>
                      <a:schemeClr val="bg1">
                        <a:lumMod val="50000"/>
                      </a:schemeClr>
                    </a:solidFill>
                    <a:latin typeface="Segoe UI" panose="020B0502040204020203" pitchFamily="34" charset="0"/>
                    <a:cs typeface="Segoe UI" panose="020B0502040204020203" pitchFamily="34" charset="0"/>
                  </a:endParaRPr>
                </a:p>
              </p:txBody>
            </p:sp>
            <p:cxnSp>
              <p:nvCxnSpPr>
                <p:cNvPr id="47" name="Connector: Elbow 46">
                  <a:extLst>
                    <a:ext uri="{FF2B5EF4-FFF2-40B4-BE49-F238E27FC236}">
                      <a16:creationId xmlns:a16="http://schemas.microsoft.com/office/drawing/2014/main" id="{09E57DE4-6B35-4997-AD3C-A9D52B32A29D}"/>
                    </a:ext>
                  </a:extLst>
                </p:cNvPr>
                <p:cNvCxnSpPr>
                  <a:cxnSpLocks/>
                  <a:stCxn id="42" idx="2"/>
                  <a:endCxn id="150" idx="1"/>
                </p:cNvCxnSpPr>
                <p:nvPr/>
              </p:nvCxnSpPr>
              <p:spPr>
                <a:xfrm rot="5400000">
                  <a:off x="4960422" y="2042280"/>
                  <a:ext cx="764238" cy="1458360"/>
                </a:xfrm>
                <a:prstGeom prst="bentConnector3">
                  <a:avLst>
                    <a:gd name="adj1" fmla="val 4638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EDD76AA-43F3-48E2-A413-88E789996359}"/>
                    </a:ext>
                  </a:extLst>
                </p:cNvPr>
                <p:cNvCxnSpPr>
                  <a:cxnSpLocks/>
                  <a:stCxn id="42" idx="2"/>
                  <a:endCxn id="151" idx="1"/>
                </p:cNvCxnSpPr>
                <p:nvPr/>
              </p:nvCxnSpPr>
              <p:spPr>
                <a:xfrm rot="16200000" flipH="1">
                  <a:off x="6362179" y="2098882"/>
                  <a:ext cx="709471" cy="1290389"/>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62AC87B-BE6C-43D8-9200-F5D8C103AACD}"/>
                    </a:ext>
                  </a:extLst>
                </p:cNvPr>
                <p:cNvCxnSpPr>
                  <a:cxnSpLocks/>
                  <a:stCxn id="45" idx="0"/>
                  <a:endCxn id="150" idx="3"/>
                </p:cNvCxnSpPr>
                <p:nvPr/>
              </p:nvCxnSpPr>
              <p:spPr>
                <a:xfrm rot="16200000" flipV="1">
                  <a:off x="4911100" y="3756465"/>
                  <a:ext cx="865085" cy="1460563"/>
                </a:xfrm>
                <a:prstGeom prst="bentConnector3">
                  <a:avLst>
                    <a:gd name="adj1" fmla="val 42328"/>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533DE32-96F6-4E7B-90C4-F43078394BAA}"/>
                    </a:ext>
                  </a:extLst>
                </p:cNvPr>
                <p:cNvCxnSpPr>
                  <a:cxnSpLocks/>
                  <a:stCxn id="45" idx="0"/>
                  <a:endCxn id="151" idx="3"/>
                </p:cNvCxnSpPr>
                <p:nvPr/>
              </p:nvCxnSpPr>
              <p:spPr>
                <a:xfrm rot="5400000" flipH="1" flipV="1">
                  <a:off x="6345256" y="3902436"/>
                  <a:ext cx="745521" cy="1288186"/>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B4565AF-29F5-4A34-B3C7-19F19F6A21C7}"/>
                    </a:ext>
                  </a:extLst>
                </p:cNvPr>
                <p:cNvPicPr>
                  <a:picLocks noChangeAspect="1"/>
                </p:cNvPicPr>
                <p:nvPr/>
              </p:nvPicPr>
              <p:blipFill>
                <a:blip r:embed="rId2"/>
                <a:stretch>
                  <a:fillRect/>
                </a:stretch>
              </p:blipFill>
              <p:spPr>
                <a:xfrm>
                  <a:off x="6867097" y="868995"/>
                  <a:ext cx="555405" cy="561724"/>
                </a:xfrm>
                <a:prstGeom prst="rect">
                  <a:avLst/>
                </a:prstGeom>
              </p:spPr>
            </p:pic>
            <p:cxnSp>
              <p:nvCxnSpPr>
                <p:cNvPr id="52" name="Connector: Elbow 51">
                  <a:extLst>
                    <a:ext uri="{FF2B5EF4-FFF2-40B4-BE49-F238E27FC236}">
                      <a16:creationId xmlns:a16="http://schemas.microsoft.com/office/drawing/2014/main" id="{764A70B6-BE52-4FBC-BCAD-33D99CD7762D}"/>
                    </a:ext>
                  </a:extLst>
                </p:cNvPr>
                <p:cNvCxnSpPr>
                  <a:cxnSpLocks/>
                  <a:endCxn id="42" idx="0"/>
                </p:cNvCxnSpPr>
                <p:nvPr/>
              </p:nvCxnSpPr>
              <p:spPr>
                <a:xfrm>
                  <a:off x="4878795" y="1624833"/>
                  <a:ext cx="1192926" cy="227260"/>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ED578C2-2F92-416C-9C41-29D9338A0482}"/>
                    </a:ext>
                  </a:extLst>
                </p:cNvPr>
                <p:cNvCxnSpPr>
                  <a:cxnSpLocks/>
                  <a:endCxn id="42" idx="0"/>
                </p:cNvCxnSpPr>
                <p:nvPr/>
              </p:nvCxnSpPr>
              <p:spPr>
                <a:xfrm rot="10800000" flipV="1">
                  <a:off x="6071721" y="1624832"/>
                  <a:ext cx="1073080" cy="227260"/>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63B52D5F-8C78-4533-8DBC-5101BE7E8AA7}"/>
                    </a:ext>
                  </a:extLst>
                </p:cNvPr>
                <p:cNvSpPr/>
                <p:nvPr/>
              </p:nvSpPr>
              <p:spPr>
                <a:xfrm>
                  <a:off x="3515308" y="5992335"/>
                  <a:ext cx="1413274" cy="920390"/>
                </a:xfrm>
                <a:prstGeom prst="ellipse">
                  <a:avLst/>
                </a:prstGeom>
                <a:solidFill>
                  <a:srgbClr val="00206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r>
                    <a:rPr lang="en-US" sz="1400">
                      <a:solidFill>
                        <a:schemeClr val="bg1"/>
                      </a:solidFill>
                      <a:latin typeface="Segoe UI" panose="020B0502040204020203" pitchFamily="34" charset="0"/>
                      <a:cs typeface="Segoe UI" panose="020B0502040204020203" pitchFamily="34" charset="0"/>
                    </a:rPr>
                    <a:t>TSI Explorer</a:t>
                  </a:r>
                </a:p>
              </p:txBody>
            </p:sp>
            <p:cxnSp>
              <p:nvCxnSpPr>
                <p:cNvPr id="55" name="Connector: Elbow 54">
                  <a:extLst>
                    <a:ext uri="{FF2B5EF4-FFF2-40B4-BE49-F238E27FC236}">
                      <a16:creationId xmlns:a16="http://schemas.microsoft.com/office/drawing/2014/main" id="{75F69FA6-6CC9-4624-A3E1-99C8036E0731}"/>
                    </a:ext>
                  </a:extLst>
                </p:cNvPr>
                <p:cNvCxnSpPr>
                  <a:cxnSpLocks/>
                  <a:stCxn id="45" idx="2"/>
                  <a:endCxn id="54" idx="0"/>
                </p:cNvCxnSpPr>
                <p:nvPr/>
              </p:nvCxnSpPr>
              <p:spPr>
                <a:xfrm rot="5400000">
                  <a:off x="4880038" y="4798448"/>
                  <a:ext cx="535794" cy="1851978"/>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7269096-B3E9-40E3-B564-B9AB4A4704BF}"/>
                    </a:ext>
                  </a:extLst>
                </p:cNvPr>
                <p:cNvCxnSpPr>
                  <a:cxnSpLocks/>
                  <a:stCxn id="45" idx="2"/>
                  <a:endCxn id="46" idx="0"/>
                </p:cNvCxnSpPr>
                <p:nvPr/>
              </p:nvCxnSpPr>
              <p:spPr>
                <a:xfrm rot="5400000">
                  <a:off x="5802404" y="5727024"/>
                  <a:ext cx="542003" cy="1038"/>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E41E1182-A0D5-4200-9F7A-C920622C0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464" y="885585"/>
                  <a:ext cx="510661" cy="510662"/>
                </a:xfrm>
                <a:prstGeom prst="rect">
                  <a:avLst/>
                </a:prstGeom>
              </p:spPr>
            </p:pic>
          </p:grpSp>
          <p:cxnSp>
            <p:nvCxnSpPr>
              <p:cNvPr id="37" name="Connector: Elbow 36">
                <a:extLst>
                  <a:ext uri="{FF2B5EF4-FFF2-40B4-BE49-F238E27FC236}">
                    <a16:creationId xmlns:a16="http://schemas.microsoft.com/office/drawing/2014/main" id="{EDB5BD2C-C1BF-4654-9A14-339981099DA4}"/>
                  </a:ext>
                </a:extLst>
              </p:cNvPr>
              <p:cNvCxnSpPr>
                <a:cxnSpLocks/>
                <a:stCxn id="45" idx="1"/>
                <a:endCxn id="152" idx="3"/>
              </p:cNvCxnSpPr>
              <p:nvPr/>
            </p:nvCxnSpPr>
            <p:spPr>
              <a:xfrm rot="10800000">
                <a:off x="2161467" y="3727204"/>
                <a:ext cx="1663422" cy="1076078"/>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ECC15B2-57D4-4D71-BF17-F90722A55B39}"/>
                  </a:ext>
                </a:extLst>
              </p:cNvPr>
              <p:cNvCxnSpPr>
                <a:cxnSpLocks/>
                <a:stCxn id="42" idx="1"/>
                <a:endCxn id="152" idx="1"/>
              </p:cNvCxnSpPr>
              <p:nvPr/>
            </p:nvCxnSpPr>
            <p:spPr>
              <a:xfrm rot="10800000" flipV="1">
                <a:off x="2161468" y="1855018"/>
                <a:ext cx="1663421" cy="1003505"/>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3F9B86-5B40-4AA9-BE5F-B0652721CF42}"/>
                  </a:ext>
                </a:extLst>
              </p:cNvPr>
              <p:cNvSpPr txBox="1"/>
              <p:nvPr/>
            </p:nvSpPr>
            <p:spPr>
              <a:xfrm>
                <a:off x="1992188" y="1587414"/>
                <a:ext cx="1463955" cy="261610"/>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Time Series IDs</a:t>
                </a:r>
              </a:p>
            </p:txBody>
          </p:sp>
        </p:grpSp>
        <p:cxnSp>
          <p:nvCxnSpPr>
            <p:cNvPr id="27" name="Connector: Elbow 26">
              <a:extLst>
                <a:ext uri="{FF2B5EF4-FFF2-40B4-BE49-F238E27FC236}">
                  <a16:creationId xmlns:a16="http://schemas.microsoft.com/office/drawing/2014/main" id="{07DD2756-081B-499E-A5C2-9DB4B732A950}"/>
                </a:ext>
              </a:extLst>
            </p:cNvPr>
            <p:cNvCxnSpPr>
              <a:cxnSpLocks/>
              <a:stCxn id="31" idx="0"/>
              <a:endCxn id="151" idx="4"/>
            </p:cNvCxnSpPr>
            <p:nvPr/>
          </p:nvCxnSpPr>
          <p:spPr>
            <a:xfrm rot="16200000" flipV="1">
              <a:off x="7018421" y="3531858"/>
              <a:ext cx="1695875" cy="1277580"/>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B485E14-D05A-4458-B7A1-3D5F24E175B1}"/>
                </a:ext>
              </a:extLst>
            </p:cNvPr>
            <p:cNvGrpSpPr/>
            <p:nvPr/>
          </p:nvGrpSpPr>
          <p:grpSpPr>
            <a:xfrm>
              <a:off x="7926905" y="5018585"/>
              <a:ext cx="1156485" cy="709186"/>
              <a:chOff x="8056277" y="5778846"/>
              <a:chExt cx="1156485" cy="709186"/>
            </a:xfrm>
          </p:grpSpPr>
          <p:pic>
            <p:nvPicPr>
              <p:cNvPr id="29" name="Picture 28">
                <a:extLst>
                  <a:ext uri="{FF2B5EF4-FFF2-40B4-BE49-F238E27FC236}">
                    <a16:creationId xmlns:a16="http://schemas.microsoft.com/office/drawing/2014/main" id="{A16E37F3-18E5-4FA4-8AFB-F2BBF09F4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364" y="5809241"/>
                <a:ext cx="378508" cy="347999"/>
              </a:xfrm>
              <a:prstGeom prst="rect">
                <a:avLst/>
              </a:prstGeom>
            </p:spPr>
          </p:pic>
          <p:pic>
            <p:nvPicPr>
              <p:cNvPr id="30" name="Picture 29">
                <a:extLst>
                  <a:ext uri="{FF2B5EF4-FFF2-40B4-BE49-F238E27FC236}">
                    <a16:creationId xmlns:a16="http://schemas.microsoft.com/office/drawing/2014/main" id="{AE41C19C-A40C-40C2-B8EF-FD87E9E13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2484" y="6133439"/>
                <a:ext cx="547584" cy="285236"/>
              </a:xfrm>
              <a:prstGeom prst="rect">
                <a:avLst/>
              </a:prstGeom>
            </p:spPr>
          </p:pic>
          <p:sp>
            <p:nvSpPr>
              <p:cNvPr id="31" name="Rectangle: Rounded Corners 30">
                <a:extLst>
                  <a:ext uri="{FF2B5EF4-FFF2-40B4-BE49-F238E27FC236}">
                    <a16:creationId xmlns:a16="http://schemas.microsoft.com/office/drawing/2014/main" id="{1043BC72-325B-4A4D-9033-DAE34CC1A9BD}"/>
                  </a:ext>
                </a:extLst>
              </p:cNvPr>
              <p:cNvSpPr/>
              <p:nvPr/>
            </p:nvSpPr>
            <p:spPr>
              <a:xfrm>
                <a:off x="8056277" y="5778846"/>
                <a:ext cx="1156485" cy="70918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8C4B8AC-AD21-4EE4-94F0-D7B0239DE1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2845" y="5801581"/>
                <a:ext cx="423063" cy="423063"/>
              </a:xfrm>
              <a:prstGeom prst="rect">
                <a:avLst/>
              </a:prstGeom>
            </p:spPr>
          </p:pic>
          <p:pic>
            <p:nvPicPr>
              <p:cNvPr id="34" name="Picture 33">
                <a:extLst>
                  <a:ext uri="{FF2B5EF4-FFF2-40B4-BE49-F238E27FC236}">
                    <a16:creationId xmlns:a16="http://schemas.microsoft.com/office/drawing/2014/main" id="{BDBC9AC8-A47C-4E94-80D6-DE2488D667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7860" y="5858711"/>
                <a:ext cx="327915" cy="245619"/>
              </a:xfrm>
              <a:prstGeom prst="rect">
                <a:avLst/>
              </a:prstGeom>
            </p:spPr>
          </p:pic>
        </p:grpSp>
      </p:grpSp>
      <p:cxnSp>
        <p:nvCxnSpPr>
          <p:cNvPr id="60" name="Straight Connector 59">
            <a:extLst>
              <a:ext uri="{FF2B5EF4-FFF2-40B4-BE49-F238E27FC236}">
                <a16:creationId xmlns:a16="http://schemas.microsoft.com/office/drawing/2014/main" id="{EE47AE56-4E5D-47E8-89A4-57EDD1DF1E81}"/>
              </a:ext>
            </a:extLst>
          </p:cNvPr>
          <p:cNvCxnSpPr>
            <a:cxnSpLocks/>
            <a:endCxn id="58" idx="2"/>
          </p:cNvCxnSpPr>
          <p:nvPr/>
        </p:nvCxnSpPr>
        <p:spPr>
          <a:xfrm flipV="1">
            <a:off x="4602427" y="1198406"/>
            <a:ext cx="0" cy="2197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F622A1-1133-4118-B244-32D9F61081DD}"/>
              </a:ext>
            </a:extLst>
          </p:cNvPr>
          <p:cNvCxnSpPr>
            <a:cxnSpLocks/>
            <a:endCxn id="51" idx="2"/>
          </p:cNvCxnSpPr>
          <p:nvPr/>
        </p:nvCxnSpPr>
        <p:spPr>
          <a:xfrm flipH="1" flipV="1">
            <a:off x="6827992" y="1231541"/>
            <a:ext cx="1" cy="1865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7D3C1262-39BA-48A3-B293-B4FCD6F66717}"/>
              </a:ext>
            </a:extLst>
          </p:cNvPr>
          <p:cNvCxnSpPr>
            <a:cxnSpLocks/>
            <a:stCxn id="54" idx="2"/>
            <a:endCxn id="143" idx="2"/>
          </p:cNvCxnSpPr>
          <p:nvPr/>
        </p:nvCxnSpPr>
        <p:spPr>
          <a:xfrm rot="10800000">
            <a:off x="979006" y="3599329"/>
            <a:ext cx="2284279" cy="2459294"/>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7DC6841-E7EA-408D-B951-ED69E61E01C8}"/>
              </a:ext>
            </a:extLst>
          </p:cNvPr>
          <p:cNvSpPr txBox="1"/>
          <p:nvPr/>
        </p:nvSpPr>
        <p:spPr>
          <a:xfrm>
            <a:off x="4756559" y="5109328"/>
            <a:ext cx="2037014" cy="261610"/>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Analytics and Model Query</a:t>
            </a:r>
          </a:p>
        </p:txBody>
      </p:sp>
      <p:cxnSp>
        <p:nvCxnSpPr>
          <p:cNvPr id="90" name="Connector: Elbow 89">
            <a:extLst>
              <a:ext uri="{FF2B5EF4-FFF2-40B4-BE49-F238E27FC236}">
                <a16:creationId xmlns:a16="http://schemas.microsoft.com/office/drawing/2014/main" id="{4AEBB1F1-1C3B-4AD9-8DFC-FA6CE372CB07}"/>
              </a:ext>
            </a:extLst>
          </p:cNvPr>
          <p:cNvCxnSpPr>
            <a:cxnSpLocks/>
            <a:stCxn id="45" idx="2"/>
            <a:endCxn id="91" idx="0"/>
          </p:cNvCxnSpPr>
          <p:nvPr/>
        </p:nvCxnSpPr>
        <p:spPr>
          <a:xfrm rot="16200000" flipH="1">
            <a:off x="6344748" y="4532746"/>
            <a:ext cx="526954" cy="1663972"/>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B8F0B4F-D6DB-40E9-8623-1A004E3CA12F}"/>
              </a:ext>
            </a:extLst>
          </p:cNvPr>
          <p:cNvSpPr/>
          <p:nvPr/>
        </p:nvSpPr>
        <p:spPr>
          <a:xfrm>
            <a:off x="6746185" y="5628209"/>
            <a:ext cx="1388051" cy="884701"/>
          </a:xfrm>
          <a:prstGeom prst="ellipse">
            <a:avLst/>
          </a:prstGeom>
          <a:solidFill>
            <a:srgbClr val="00206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r>
              <a:rPr lang="en-US" sz="1400">
                <a:solidFill>
                  <a:schemeClr val="bg1"/>
                </a:solidFill>
                <a:latin typeface="Segoe UI" panose="020B0502040204020203" pitchFamily="34" charset="0"/>
                <a:cs typeface="Segoe UI" panose="020B0502040204020203" pitchFamily="34" charset="0"/>
              </a:rPr>
              <a:t>3</a:t>
            </a:r>
            <a:r>
              <a:rPr lang="en-US" sz="1400" baseline="30000">
                <a:solidFill>
                  <a:schemeClr val="bg1"/>
                </a:solidFill>
                <a:latin typeface="Segoe UI" panose="020B0502040204020203" pitchFamily="34" charset="0"/>
                <a:cs typeface="Segoe UI" panose="020B0502040204020203" pitchFamily="34" charset="0"/>
              </a:rPr>
              <a:t>rd</a:t>
            </a:r>
            <a:r>
              <a:rPr lang="en-US" sz="1400">
                <a:solidFill>
                  <a:schemeClr val="bg1"/>
                </a:solidFill>
                <a:latin typeface="Segoe UI" panose="020B0502040204020203" pitchFamily="34" charset="0"/>
                <a:cs typeface="Segoe UI" panose="020B0502040204020203" pitchFamily="34" charset="0"/>
              </a:rPr>
              <a:t> Party App</a:t>
            </a:r>
          </a:p>
        </p:txBody>
      </p:sp>
      <p:pic>
        <p:nvPicPr>
          <p:cNvPr id="98" name="Picture 97" descr="A close up of a logo&#10;&#10;Description automatically generated">
            <a:extLst>
              <a:ext uri="{FF2B5EF4-FFF2-40B4-BE49-F238E27FC236}">
                <a16:creationId xmlns:a16="http://schemas.microsoft.com/office/drawing/2014/main" id="{36F9680C-DC67-431D-BEFE-29BEADBF80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433" y="5798482"/>
            <a:ext cx="516329" cy="515093"/>
          </a:xfrm>
          <a:prstGeom prst="rect">
            <a:avLst/>
          </a:prstGeom>
        </p:spPr>
      </p:pic>
      <p:sp>
        <p:nvSpPr>
          <p:cNvPr id="99" name="TextBox 98">
            <a:extLst>
              <a:ext uri="{FF2B5EF4-FFF2-40B4-BE49-F238E27FC236}">
                <a16:creationId xmlns:a16="http://schemas.microsoft.com/office/drawing/2014/main" id="{857BC48F-A4A3-4FCF-BA28-7D8AAB80B06A}"/>
              </a:ext>
            </a:extLst>
          </p:cNvPr>
          <p:cNvSpPr txBox="1"/>
          <p:nvPr/>
        </p:nvSpPr>
        <p:spPr>
          <a:xfrm>
            <a:off x="2634781" y="4591161"/>
            <a:ext cx="1236028" cy="261610"/>
          </a:xfrm>
          <a:prstGeom prst="rect">
            <a:avLst/>
          </a:prstGeom>
          <a:noFill/>
        </p:spPr>
        <p:txBody>
          <a:bodyPr wrap="square" rtlCol="0">
            <a:spAutoFit/>
          </a:bodyPr>
          <a:lstStyle/>
          <a:p>
            <a:pPr algn="ctr"/>
            <a:r>
              <a:rPr lang="en-US" sz="1100" dirty="0">
                <a:solidFill>
                  <a:schemeClr val="bg1">
                    <a:lumMod val="50000"/>
                  </a:schemeClr>
                </a:solidFill>
                <a:latin typeface="Segoe UI" panose="020B0502040204020203" pitchFamily="34" charset="0"/>
                <a:cs typeface="Segoe UI" panose="020B0502040204020203" pitchFamily="34" charset="0"/>
              </a:rPr>
              <a:t>Model Query</a:t>
            </a:r>
          </a:p>
        </p:txBody>
      </p:sp>
      <p:sp>
        <p:nvSpPr>
          <p:cNvPr id="101" name="TextBox 100">
            <a:extLst>
              <a:ext uri="{FF2B5EF4-FFF2-40B4-BE49-F238E27FC236}">
                <a16:creationId xmlns:a16="http://schemas.microsoft.com/office/drawing/2014/main" id="{877EB33D-9AD9-4608-910F-24F3E90E7FE3}"/>
              </a:ext>
            </a:extLst>
          </p:cNvPr>
          <p:cNvSpPr txBox="1"/>
          <p:nvPr/>
        </p:nvSpPr>
        <p:spPr>
          <a:xfrm rot="5400000">
            <a:off x="8048426" y="3984346"/>
            <a:ext cx="1463955" cy="430887"/>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Connect to Data Source</a:t>
            </a:r>
          </a:p>
        </p:txBody>
      </p:sp>
      <p:sp>
        <p:nvSpPr>
          <p:cNvPr id="102" name="TextBox 101">
            <a:extLst>
              <a:ext uri="{FF2B5EF4-FFF2-40B4-BE49-F238E27FC236}">
                <a16:creationId xmlns:a16="http://schemas.microsoft.com/office/drawing/2014/main" id="{11519E9E-6EED-43C0-935B-D1B0A73D0139}"/>
              </a:ext>
            </a:extLst>
          </p:cNvPr>
          <p:cNvSpPr txBox="1"/>
          <p:nvPr/>
        </p:nvSpPr>
        <p:spPr>
          <a:xfrm>
            <a:off x="5035833" y="1144740"/>
            <a:ext cx="1463955" cy="261610"/>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Device Telemetry</a:t>
            </a:r>
          </a:p>
        </p:txBody>
      </p:sp>
      <p:sp>
        <p:nvSpPr>
          <p:cNvPr id="109" name="TextBox 108">
            <a:extLst>
              <a:ext uri="{FF2B5EF4-FFF2-40B4-BE49-F238E27FC236}">
                <a16:creationId xmlns:a16="http://schemas.microsoft.com/office/drawing/2014/main" id="{5EC2B240-432A-40A8-98DF-A45B856F2090}"/>
              </a:ext>
            </a:extLst>
          </p:cNvPr>
          <p:cNvSpPr txBox="1"/>
          <p:nvPr/>
        </p:nvSpPr>
        <p:spPr>
          <a:xfrm>
            <a:off x="4394938" y="2233235"/>
            <a:ext cx="2619292" cy="261610"/>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Time Series Routed to Warm / Cold</a:t>
            </a:r>
          </a:p>
        </p:txBody>
      </p:sp>
      <p:sp>
        <p:nvSpPr>
          <p:cNvPr id="110" name="TextBox 109">
            <a:extLst>
              <a:ext uri="{FF2B5EF4-FFF2-40B4-BE49-F238E27FC236}">
                <a16:creationId xmlns:a16="http://schemas.microsoft.com/office/drawing/2014/main" id="{937D88DE-B13B-4C44-ADC2-B20BCDFD8191}"/>
              </a:ext>
            </a:extLst>
          </p:cNvPr>
          <p:cNvSpPr txBox="1"/>
          <p:nvPr/>
        </p:nvSpPr>
        <p:spPr>
          <a:xfrm>
            <a:off x="4427581" y="4229527"/>
            <a:ext cx="2619292" cy="261610"/>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Query across Warm / Cold</a:t>
            </a:r>
          </a:p>
        </p:txBody>
      </p:sp>
      <p:cxnSp>
        <p:nvCxnSpPr>
          <p:cNvPr id="111" name="Connector: Elbow 110">
            <a:extLst>
              <a:ext uri="{FF2B5EF4-FFF2-40B4-BE49-F238E27FC236}">
                <a16:creationId xmlns:a16="http://schemas.microsoft.com/office/drawing/2014/main" id="{503527BF-55FB-4D27-AA1B-7FA64A798157}"/>
              </a:ext>
            </a:extLst>
          </p:cNvPr>
          <p:cNvCxnSpPr>
            <a:cxnSpLocks/>
            <a:stCxn id="143" idx="3"/>
            <a:endCxn id="152" idx="2"/>
          </p:cNvCxnSpPr>
          <p:nvPr/>
        </p:nvCxnSpPr>
        <p:spPr>
          <a:xfrm flipV="1">
            <a:off x="1851427" y="3332628"/>
            <a:ext cx="210776" cy="6097"/>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439298F-7F58-4F3E-AE97-67197FA4CB66}"/>
              </a:ext>
            </a:extLst>
          </p:cNvPr>
          <p:cNvSpPr txBox="1"/>
          <p:nvPr/>
        </p:nvSpPr>
        <p:spPr>
          <a:xfrm>
            <a:off x="1049408" y="5803887"/>
            <a:ext cx="1463955" cy="261610"/>
          </a:xfrm>
          <a:prstGeom prst="rect">
            <a:avLst/>
          </a:prstGeom>
          <a:noFill/>
        </p:spPr>
        <p:txBody>
          <a:bodyPr wrap="square" rtlCol="0">
            <a:spAutoFit/>
          </a:bodyPr>
          <a:lstStyle/>
          <a:p>
            <a:pPr algn="ctr"/>
            <a:r>
              <a:rPr lang="en-US" sz="1100">
                <a:solidFill>
                  <a:schemeClr val="bg1">
                    <a:lumMod val="50000"/>
                  </a:schemeClr>
                </a:solidFill>
                <a:latin typeface="Segoe UI" panose="020B0502040204020203" pitchFamily="34" charset="0"/>
                <a:cs typeface="Segoe UI" panose="020B0502040204020203" pitchFamily="34" charset="0"/>
              </a:rPr>
              <a:t>Model Update Sync</a:t>
            </a:r>
          </a:p>
        </p:txBody>
      </p:sp>
      <p:sp>
        <p:nvSpPr>
          <p:cNvPr id="143" name="Rectangle: Rounded Corners 142">
            <a:extLst>
              <a:ext uri="{FF2B5EF4-FFF2-40B4-BE49-F238E27FC236}">
                <a16:creationId xmlns:a16="http://schemas.microsoft.com/office/drawing/2014/main" id="{9F640DE7-A214-4A48-995A-ED977AB41F45}"/>
              </a:ext>
            </a:extLst>
          </p:cNvPr>
          <p:cNvSpPr/>
          <p:nvPr/>
        </p:nvSpPr>
        <p:spPr>
          <a:xfrm>
            <a:off x="106583" y="3078121"/>
            <a:ext cx="1744844" cy="521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a:solidFill>
                  <a:prstClr val="white"/>
                </a:solidFill>
                <a:latin typeface="Segoe UI" panose="020B0502040204020203" pitchFamily="34" charset="0"/>
                <a:cs typeface="Segoe UI" panose="020B0502040204020203" pitchFamily="34" charset="0"/>
              </a:rPr>
              <a:t>Time Series Model Update API</a:t>
            </a:r>
          </a:p>
        </p:txBody>
      </p:sp>
      <p:sp>
        <p:nvSpPr>
          <p:cNvPr id="150" name="Cylinder 149">
            <a:extLst>
              <a:ext uri="{FF2B5EF4-FFF2-40B4-BE49-F238E27FC236}">
                <a16:creationId xmlns:a16="http://schemas.microsoft.com/office/drawing/2014/main" id="{B9CD33C4-1192-4F75-AEFC-7CFCD54DE242}"/>
              </a:ext>
            </a:extLst>
          </p:cNvPr>
          <p:cNvSpPr/>
          <p:nvPr/>
        </p:nvSpPr>
        <p:spPr>
          <a:xfrm>
            <a:off x="3747036" y="2887595"/>
            <a:ext cx="1189410" cy="865701"/>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Warm Store </a:t>
            </a:r>
          </a:p>
          <a:p>
            <a:pPr algn="ctr"/>
            <a:r>
              <a:rPr lang="en-US" sz="1000" dirty="0"/>
              <a:t>(up to 31d data retention)</a:t>
            </a:r>
          </a:p>
        </p:txBody>
      </p:sp>
      <p:sp>
        <p:nvSpPr>
          <p:cNvPr id="151" name="Cylinder 150">
            <a:extLst>
              <a:ext uri="{FF2B5EF4-FFF2-40B4-BE49-F238E27FC236}">
                <a16:creationId xmlns:a16="http://schemas.microsoft.com/office/drawing/2014/main" id="{66CED2F7-FFB1-4A68-A913-BDF4C95F89CF}"/>
              </a:ext>
            </a:extLst>
          </p:cNvPr>
          <p:cNvSpPr/>
          <p:nvPr/>
        </p:nvSpPr>
        <p:spPr>
          <a:xfrm>
            <a:off x="6360208" y="2834952"/>
            <a:ext cx="1362456" cy="1033272"/>
          </a:xfrm>
          <a:prstGeom prst="ca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Cold Store </a:t>
            </a:r>
          </a:p>
          <a:p>
            <a:pPr algn="ctr"/>
            <a:r>
              <a:rPr lang="en-US" sz="1000"/>
              <a:t>(infinite data retention)</a:t>
            </a:r>
          </a:p>
        </p:txBody>
      </p:sp>
      <p:sp>
        <p:nvSpPr>
          <p:cNvPr id="152" name="Cylinder 151">
            <a:extLst>
              <a:ext uri="{FF2B5EF4-FFF2-40B4-BE49-F238E27FC236}">
                <a16:creationId xmlns:a16="http://schemas.microsoft.com/office/drawing/2014/main" id="{DB18A998-1133-4E14-B63C-56F4185ED4A0}"/>
              </a:ext>
            </a:extLst>
          </p:cNvPr>
          <p:cNvSpPr/>
          <p:nvPr/>
        </p:nvSpPr>
        <p:spPr>
          <a:xfrm>
            <a:off x="2062203" y="2898288"/>
            <a:ext cx="1188720" cy="868680"/>
          </a:xfrm>
          <a:prstGeom prst="ca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Time Series Model Store </a:t>
            </a:r>
          </a:p>
          <a:p>
            <a:pPr algn="ctr"/>
            <a:r>
              <a:rPr lang="en-US" sz="1000"/>
              <a:t>(Instances, Types, Vars, Hierarchy)</a:t>
            </a:r>
          </a:p>
        </p:txBody>
      </p:sp>
      <p:sp>
        <p:nvSpPr>
          <p:cNvPr id="2" name="Title 1">
            <a:extLst>
              <a:ext uri="{FF2B5EF4-FFF2-40B4-BE49-F238E27FC236}">
                <a16:creationId xmlns:a16="http://schemas.microsoft.com/office/drawing/2014/main" id="{BAA0E163-4B3A-4337-89D3-DA92EC545262}"/>
              </a:ext>
            </a:extLst>
          </p:cNvPr>
          <p:cNvSpPr>
            <a:spLocks noGrp="1"/>
          </p:cNvSpPr>
          <p:nvPr>
            <p:ph type="title"/>
          </p:nvPr>
        </p:nvSpPr>
        <p:spPr>
          <a:xfrm>
            <a:off x="207334" y="36886"/>
            <a:ext cx="11380993" cy="580792"/>
          </a:xfrm>
        </p:spPr>
        <p:txBody>
          <a:bodyPr>
            <a:normAutofit/>
          </a:bodyPr>
          <a:lstStyle/>
          <a:p>
            <a:r>
              <a:rPr lang="en-US" dirty="0">
                <a:latin typeface="+mn-lt"/>
              </a:rPr>
              <a:t>TSI High Level Architecture</a:t>
            </a:r>
          </a:p>
        </p:txBody>
      </p:sp>
      <p:sp>
        <p:nvSpPr>
          <p:cNvPr id="4" name="TextBox 3">
            <a:extLst>
              <a:ext uri="{FF2B5EF4-FFF2-40B4-BE49-F238E27FC236}">
                <a16:creationId xmlns:a16="http://schemas.microsoft.com/office/drawing/2014/main" id="{D39808ED-37CD-4DC8-B136-509016AC7628}"/>
              </a:ext>
            </a:extLst>
          </p:cNvPr>
          <p:cNvSpPr txBox="1"/>
          <p:nvPr/>
        </p:nvSpPr>
        <p:spPr>
          <a:xfrm>
            <a:off x="30934" y="6305694"/>
            <a:ext cx="2429770" cy="523220"/>
          </a:xfrm>
          <a:prstGeom prst="rect">
            <a:avLst/>
          </a:prstGeom>
          <a:noFill/>
        </p:spPr>
        <p:txBody>
          <a:bodyPr wrap="square" rtlCol="0" anchor="t">
            <a:spAutoFit/>
          </a:bodyPr>
          <a:lstStyle/>
          <a:p>
            <a:endParaRPr lang="en-US" sz="1400" dirty="0">
              <a:solidFill>
                <a:srgbClr val="002060"/>
              </a:solidFill>
              <a:cs typeface="Segoe UI"/>
            </a:endParaRPr>
          </a:p>
          <a:p>
            <a:r>
              <a:rPr lang="en-US" sz="1400" dirty="0">
                <a:solidFill>
                  <a:schemeClr val="accent4">
                    <a:lumMod val="75000"/>
                  </a:schemeClr>
                </a:solidFill>
              </a:rPr>
              <a:t>Public Preview</a:t>
            </a:r>
            <a:endParaRPr lang="en-US" sz="1400" dirty="0">
              <a:solidFill>
                <a:schemeClr val="accent4">
                  <a:lumMod val="75000"/>
                </a:schemeClr>
              </a:solidFill>
              <a:cs typeface="Segoe UI"/>
            </a:endParaRPr>
          </a:p>
        </p:txBody>
      </p:sp>
    </p:spTree>
    <p:extLst>
      <p:ext uri="{BB962C8B-B14F-4D97-AF65-F5344CB8AC3E}">
        <p14:creationId xmlns:p14="http://schemas.microsoft.com/office/powerpoint/2010/main" val="1412792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0487B8D0-B6DB-4B02-9A27-1D7ACAF28745}"/>
              </a:ext>
            </a:extLst>
          </p:cNvPr>
          <p:cNvGrpSpPr>
            <a:grpSpLocks noChangeAspect="1"/>
          </p:cNvGrpSpPr>
          <p:nvPr/>
        </p:nvGrpSpPr>
        <p:grpSpPr bwMode="auto">
          <a:xfrm>
            <a:off x="1939925" y="673100"/>
            <a:ext cx="7370763" cy="5873750"/>
            <a:chOff x="1222" y="424"/>
            <a:chExt cx="4643" cy="3700"/>
          </a:xfrm>
        </p:grpSpPr>
        <p:sp>
          <p:nvSpPr>
            <p:cNvPr id="6" name="AutoShape 3">
              <a:extLst>
                <a:ext uri="{FF2B5EF4-FFF2-40B4-BE49-F238E27FC236}">
                  <a16:creationId xmlns:a16="http://schemas.microsoft.com/office/drawing/2014/main" id="{AC21C775-601A-4EB5-B070-04C34CC3785C}"/>
                </a:ext>
              </a:extLst>
            </p:cNvPr>
            <p:cNvSpPr>
              <a:spLocks noChangeAspect="1" noChangeArrowheads="1" noTextEdit="1"/>
            </p:cNvSpPr>
            <p:nvPr/>
          </p:nvSpPr>
          <p:spPr bwMode="auto">
            <a:xfrm>
              <a:off x="1222" y="424"/>
              <a:ext cx="4643" cy="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476032FD-2D50-4E1C-93A6-5FBDA301067A}"/>
                </a:ext>
              </a:extLst>
            </p:cNvPr>
            <p:cNvSpPr>
              <a:spLocks/>
            </p:cNvSpPr>
            <p:nvPr/>
          </p:nvSpPr>
          <p:spPr bwMode="auto">
            <a:xfrm>
              <a:off x="4571" y="1251"/>
              <a:ext cx="1283" cy="1104"/>
            </a:xfrm>
            <a:custGeom>
              <a:avLst/>
              <a:gdLst>
                <a:gd name="T0" fmla="*/ 1151 w 1283"/>
                <a:gd name="T1" fmla="*/ 1104 h 1104"/>
                <a:gd name="T2" fmla="*/ 1283 w 1283"/>
                <a:gd name="T3" fmla="*/ 1104 h 1104"/>
                <a:gd name="T4" fmla="*/ 1283 w 1283"/>
                <a:gd name="T5" fmla="*/ 0 h 1104"/>
                <a:gd name="T6" fmla="*/ 0 w 1283"/>
                <a:gd name="T7" fmla="*/ 0 h 1104"/>
                <a:gd name="T8" fmla="*/ 0 w 1283"/>
                <a:gd name="T9" fmla="*/ 88 h 1104"/>
              </a:gdLst>
              <a:ahLst/>
              <a:cxnLst>
                <a:cxn ang="0">
                  <a:pos x="T0" y="T1"/>
                </a:cxn>
                <a:cxn ang="0">
                  <a:pos x="T2" y="T3"/>
                </a:cxn>
                <a:cxn ang="0">
                  <a:pos x="T4" y="T5"/>
                </a:cxn>
                <a:cxn ang="0">
                  <a:pos x="T6" y="T7"/>
                </a:cxn>
                <a:cxn ang="0">
                  <a:pos x="T8" y="T9"/>
                </a:cxn>
              </a:cxnLst>
              <a:rect l="0" t="0" r="r" b="b"/>
              <a:pathLst>
                <a:path w="1283" h="1104">
                  <a:moveTo>
                    <a:pt x="1151" y="1104"/>
                  </a:moveTo>
                  <a:lnTo>
                    <a:pt x="1283" y="1104"/>
                  </a:lnTo>
                  <a:lnTo>
                    <a:pt x="1283" y="0"/>
                  </a:lnTo>
                  <a:lnTo>
                    <a:pt x="0" y="0"/>
                  </a:lnTo>
                  <a:lnTo>
                    <a:pt x="0" y="88"/>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C855976-0D99-463E-991D-2337F6030067}"/>
                </a:ext>
              </a:extLst>
            </p:cNvPr>
            <p:cNvSpPr>
              <a:spLocks/>
            </p:cNvSpPr>
            <p:nvPr/>
          </p:nvSpPr>
          <p:spPr bwMode="auto">
            <a:xfrm>
              <a:off x="4536" y="1331"/>
              <a:ext cx="69" cy="68"/>
            </a:xfrm>
            <a:custGeom>
              <a:avLst/>
              <a:gdLst>
                <a:gd name="T0" fmla="*/ 69 w 69"/>
                <a:gd name="T1" fmla="*/ 0 h 68"/>
                <a:gd name="T2" fmla="*/ 35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5" y="68"/>
                  </a:lnTo>
                  <a:lnTo>
                    <a:pt x="0" y="0"/>
                  </a:lnTo>
                  <a:lnTo>
                    <a:pt x="69"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a:extLst>
                <a:ext uri="{FF2B5EF4-FFF2-40B4-BE49-F238E27FC236}">
                  <a16:creationId xmlns:a16="http://schemas.microsoft.com/office/drawing/2014/main" id="{16D4BA8E-14DB-47DD-86F4-379CC14505AF}"/>
                </a:ext>
              </a:extLst>
            </p:cNvPr>
            <p:cNvSpPr>
              <a:spLocks noChangeArrowheads="1"/>
            </p:cNvSpPr>
            <p:nvPr/>
          </p:nvSpPr>
          <p:spPr bwMode="auto">
            <a:xfrm>
              <a:off x="3820" y="572"/>
              <a:ext cx="3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Calibri" panose="020F0502020204030204" pitchFamily="34" charset="0"/>
                </a:rPr>
                <a:t>IoT Hub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A47F1476-9F8D-44B5-B974-508430138016}"/>
                </a:ext>
              </a:extLst>
            </p:cNvPr>
            <p:cNvSpPr>
              <a:spLocks noChangeArrowheads="1"/>
            </p:cNvSpPr>
            <p:nvPr/>
          </p:nvSpPr>
          <p:spPr bwMode="auto">
            <a:xfrm>
              <a:off x="3127" y="1399"/>
              <a:ext cx="1690" cy="264"/>
            </a:xfrm>
            <a:prstGeom prst="round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
              <a:extLst>
                <a:ext uri="{FF2B5EF4-FFF2-40B4-BE49-F238E27FC236}">
                  <a16:creationId xmlns:a16="http://schemas.microsoft.com/office/drawing/2014/main" id="{A8E8F91D-0DB3-4498-A8EA-A4949EFB2C7B}"/>
                </a:ext>
              </a:extLst>
            </p:cNvPr>
            <p:cNvSpPr>
              <a:spLocks noChangeArrowheads="1"/>
            </p:cNvSpPr>
            <p:nvPr/>
          </p:nvSpPr>
          <p:spPr bwMode="auto">
            <a:xfrm>
              <a:off x="3465" y="1467"/>
              <a:ext cx="109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Stream Processing Engine</a:t>
              </a:r>
              <a:endParaRPr kumimoji="0" lang="en-US" altLang="en-US" sz="1800" b="0" i="0" u="none" strike="noStrike" cap="none" normalizeH="0" baseline="0" dirty="0">
                <a:ln>
                  <a:noFill/>
                </a:ln>
                <a:solidFill>
                  <a:schemeClr val="tx1"/>
                </a:solidFill>
                <a:effectLst/>
                <a:latin typeface="+mn-lt"/>
              </a:endParaRPr>
            </a:p>
          </p:txBody>
        </p:sp>
        <p:sp>
          <p:nvSpPr>
            <p:cNvPr id="15" name="Freeform 13">
              <a:extLst>
                <a:ext uri="{FF2B5EF4-FFF2-40B4-BE49-F238E27FC236}">
                  <a16:creationId xmlns:a16="http://schemas.microsoft.com/office/drawing/2014/main" id="{E7FBD33E-92DC-4745-8C6C-D35CDD44BC48}"/>
                </a:ext>
              </a:extLst>
            </p:cNvPr>
            <p:cNvSpPr>
              <a:spLocks/>
            </p:cNvSpPr>
            <p:nvPr/>
          </p:nvSpPr>
          <p:spPr bwMode="auto">
            <a:xfrm>
              <a:off x="3127" y="2158"/>
              <a:ext cx="703" cy="444"/>
            </a:xfrm>
            <a:custGeom>
              <a:avLst/>
              <a:gdLst>
                <a:gd name="T0" fmla="*/ 0 w 3072"/>
                <a:gd name="T1" fmla="*/ 1725 h 1941"/>
                <a:gd name="T2" fmla="*/ 1536 w 3072"/>
                <a:gd name="T3" fmla="*/ 1941 h 1941"/>
                <a:gd name="T4" fmla="*/ 3072 w 3072"/>
                <a:gd name="T5" fmla="*/ 1725 h 1941"/>
                <a:gd name="T6" fmla="*/ 3072 w 3072"/>
                <a:gd name="T7" fmla="*/ 0 h 1941"/>
                <a:gd name="T8" fmla="*/ 0 w 3072"/>
                <a:gd name="T9" fmla="*/ 0 h 1941"/>
                <a:gd name="T10" fmla="*/ 0 w 3072"/>
                <a:gd name="T11" fmla="*/ 1725 h 1941"/>
              </a:gdLst>
              <a:ahLst/>
              <a:cxnLst>
                <a:cxn ang="0">
                  <a:pos x="T0" y="T1"/>
                </a:cxn>
                <a:cxn ang="0">
                  <a:pos x="T2" y="T3"/>
                </a:cxn>
                <a:cxn ang="0">
                  <a:pos x="T4" y="T5"/>
                </a:cxn>
                <a:cxn ang="0">
                  <a:pos x="T6" y="T7"/>
                </a:cxn>
                <a:cxn ang="0">
                  <a:pos x="T8" y="T9"/>
                </a:cxn>
                <a:cxn ang="0">
                  <a:pos x="T10" y="T11"/>
                </a:cxn>
              </a:cxnLst>
              <a:rect l="0" t="0" r="r" b="b"/>
              <a:pathLst>
                <a:path w="3072" h="1941">
                  <a:moveTo>
                    <a:pt x="0" y="1725"/>
                  </a:moveTo>
                  <a:cubicBezTo>
                    <a:pt x="0" y="1845"/>
                    <a:pt x="688" y="1941"/>
                    <a:pt x="1536" y="1941"/>
                  </a:cubicBezTo>
                  <a:cubicBezTo>
                    <a:pt x="2384" y="1941"/>
                    <a:pt x="3072" y="1845"/>
                    <a:pt x="3072" y="1725"/>
                  </a:cubicBezTo>
                  <a:lnTo>
                    <a:pt x="3072" y="0"/>
                  </a:lnTo>
                  <a:lnTo>
                    <a:pt x="0" y="0"/>
                  </a:lnTo>
                  <a:lnTo>
                    <a:pt x="0" y="1725"/>
                  </a:lnTo>
                  <a:close/>
                </a:path>
              </a:pathLst>
            </a:custGeom>
            <a:solidFill>
              <a:schemeClr val="accent4">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B53842CE-FA82-4380-AE93-C3D2438953DC}"/>
                </a:ext>
              </a:extLst>
            </p:cNvPr>
            <p:cNvSpPr>
              <a:spLocks/>
            </p:cNvSpPr>
            <p:nvPr/>
          </p:nvSpPr>
          <p:spPr bwMode="auto">
            <a:xfrm>
              <a:off x="3127" y="2158"/>
              <a:ext cx="703" cy="444"/>
            </a:xfrm>
            <a:custGeom>
              <a:avLst/>
              <a:gdLst>
                <a:gd name="T0" fmla="*/ 0 w 3072"/>
                <a:gd name="T1" fmla="*/ 1725 h 1941"/>
                <a:gd name="T2" fmla="*/ 1536 w 3072"/>
                <a:gd name="T3" fmla="*/ 1941 h 1941"/>
                <a:gd name="T4" fmla="*/ 3072 w 3072"/>
                <a:gd name="T5" fmla="*/ 1725 h 1941"/>
                <a:gd name="T6" fmla="*/ 3072 w 3072"/>
                <a:gd name="T7" fmla="*/ 0 h 1941"/>
                <a:gd name="T8" fmla="*/ 0 w 3072"/>
                <a:gd name="T9" fmla="*/ 0 h 1941"/>
                <a:gd name="T10" fmla="*/ 0 w 3072"/>
                <a:gd name="T11" fmla="*/ 1725 h 1941"/>
              </a:gdLst>
              <a:ahLst/>
              <a:cxnLst>
                <a:cxn ang="0">
                  <a:pos x="T0" y="T1"/>
                </a:cxn>
                <a:cxn ang="0">
                  <a:pos x="T2" y="T3"/>
                </a:cxn>
                <a:cxn ang="0">
                  <a:pos x="T4" y="T5"/>
                </a:cxn>
                <a:cxn ang="0">
                  <a:pos x="T6" y="T7"/>
                </a:cxn>
                <a:cxn ang="0">
                  <a:pos x="T8" y="T9"/>
                </a:cxn>
                <a:cxn ang="0">
                  <a:pos x="T10" y="T11"/>
                </a:cxn>
              </a:cxnLst>
              <a:rect l="0" t="0" r="r" b="b"/>
              <a:pathLst>
                <a:path w="3072" h="1941">
                  <a:moveTo>
                    <a:pt x="0" y="1725"/>
                  </a:moveTo>
                  <a:cubicBezTo>
                    <a:pt x="0" y="1845"/>
                    <a:pt x="688" y="1941"/>
                    <a:pt x="1536" y="1941"/>
                  </a:cubicBezTo>
                  <a:cubicBezTo>
                    <a:pt x="2384" y="1941"/>
                    <a:pt x="3072" y="1845"/>
                    <a:pt x="3072" y="1725"/>
                  </a:cubicBezTo>
                  <a:lnTo>
                    <a:pt x="3072" y="0"/>
                  </a:lnTo>
                  <a:lnTo>
                    <a:pt x="0" y="0"/>
                  </a:lnTo>
                  <a:lnTo>
                    <a:pt x="0" y="1725"/>
                  </a:lnTo>
                  <a:close/>
                </a:path>
              </a:pathLst>
            </a:custGeom>
            <a:noFill/>
            <a:ln w="4763"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val 15">
              <a:extLst>
                <a:ext uri="{FF2B5EF4-FFF2-40B4-BE49-F238E27FC236}">
                  <a16:creationId xmlns:a16="http://schemas.microsoft.com/office/drawing/2014/main" id="{58424B89-112B-47DC-8DFC-ECE9247EF95A}"/>
                </a:ext>
              </a:extLst>
            </p:cNvPr>
            <p:cNvSpPr>
              <a:spLocks noChangeArrowheads="1"/>
            </p:cNvSpPr>
            <p:nvPr/>
          </p:nvSpPr>
          <p:spPr bwMode="auto">
            <a:xfrm>
              <a:off x="3127" y="2108"/>
              <a:ext cx="703" cy="99"/>
            </a:xfrm>
            <a:prstGeom prst="ellipse">
              <a:avLst/>
            </a:pr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Oval 16">
              <a:extLst>
                <a:ext uri="{FF2B5EF4-FFF2-40B4-BE49-F238E27FC236}">
                  <a16:creationId xmlns:a16="http://schemas.microsoft.com/office/drawing/2014/main" id="{FA35591A-D649-4EF1-9F7B-3EA82E1D2C98}"/>
                </a:ext>
              </a:extLst>
            </p:cNvPr>
            <p:cNvSpPr>
              <a:spLocks noChangeArrowheads="1"/>
            </p:cNvSpPr>
            <p:nvPr/>
          </p:nvSpPr>
          <p:spPr bwMode="auto">
            <a:xfrm>
              <a:off x="3127" y="2108"/>
              <a:ext cx="703" cy="99"/>
            </a:xfrm>
            <a:prstGeom prst="ellipse">
              <a:avLst/>
            </a:prstGeom>
            <a:solidFill>
              <a:schemeClr val="accent4">
                <a:lumMod val="75000"/>
              </a:schemeClr>
            </a:solidFill>
            <a:ln w="4763"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7">
              <a:extLst>
                <a:ext uri="{FF2B5EF4-FFF2-40B4-BE49-F238E27FC236}">
                  <a16:creationId xmlns:a16="http://schemas.microsoft.com/office/drawing/2014/main" id="{96650A8A-9808-4356-8CA6-7093EFC99B17}"/>
                </a:ext>
              </a:extLst>
            </p:cNvPr>
            <p:cNvSpPr>
              <a:spLocks noChangeArrowheads="1"/>
            </p:cNvSpPr>
            <p:nvPr/>
          </p:nvSpPr>
          <p:spPr bwMode="auto">
            <a:xfrm>
              <a:off x="3241" y="2233"/>
              <a:ext cx="50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Warm Store</a:t>
              </a:r>
              <a:endParaRPr kumimoji="0" lang="en-US" altLang="en-US" sz="1800" b="0" i="0" u="none" strike="noStrike" cap="none" normalizeH="0" baseline="0" dirty="0">
                <a:ln>
                  <a:noFill/>
                </a:ln>
                <a:solidFill>
                  <a:schemeClr val="tx1"/>
                </a:solidFill>
                <a:effectLst/>
                <a:latin typeface="+mn-lt"/>
              </a:endParaRPr>
            </a:p>
          </p:txBody>
        </p:sp>
        <p:sp>
          <p:nvSpPr>
            <p:cNvPr id="20" name="Rectangle 18">
              <a:extLst>
                <a:ext uri="{FF2B5EF4-FFF2-40B4-BE49-F238E27FC236}">
                  <a16:creationId xmlns:a16="http://schemas.microsoft.com/office/drawing/2014/main" id="{86A85628-36FA-4076-8C71-FA86A252ACFB}"/>
                </a:ext>
              </a:extLst>
            </p:cNvPr>
            <p:cNvSpPr>
              <a:spLocks noChangeArrowheads="1"/>
            </p:cNvSpPr>
            <p:nvPr/>
          </p:nvSpPr>
          <p:spPr bwMode="auto">
            <a:xfrm>
              <a:off x="3238" y="2372"/>
              <a:ext cx="57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000" dirty="0">
                  <a:solidFill>
                    <a:schemeClr val="bg1"/>
                  </a:solidFill>
                  <a:latin typeface="+mn-lt"/>
                </a:rPr>
                <a:t>(up to 31d data retention )</a:t>
              </a:r>
              <a:endParaRPr kumimoji="0" lang="en-US" altLang="en-US" sz="1800" b="0" i="0" u="none" strike="noStrike" cap="none" normalizeH="0" baseline="0" dirty="0">
                <a:ln>
                  <a:noFill/>
                </a:ln>
                <a:solidFill>
                  <a:schemeClr val="bg1"/>
                </a:solidFill>
                <a:effectLst/>
                <a:latin typeface="+mn-lt"/>
              </a:endParaRPr>
            </a:p>
          </p:txBody>
        </p:sp>
        <p:sp>
          <p:nvSpPr>
            <p:cNvPr id="21" name="Freeform 19">
              <a:extLst>
                <a:ext uri="{FF2B5EF4-FFF2-40B4-BE49-F238E27FC236}">
                  <a16:creationId xmlns:a16="http://schemas.microsoft.com/office/drawing/2014/main" id="{AC7036CB-E683-4302-B157-4714CD778A88}"/>
                </a:ext>
              </a:extLst>
            </p:cNvPr>
            <p:cNvSpPr>
              <a:spLocks/>
            </p:cNvSpPr>
            <p:nvPr/>
          </p:nvSpPr>
          <p:spPr bwMode="auto">
            <a:xfrm>
              <a:off x="4126" y="2158"/>
              <a:ext cx="702" cy="444"/>
            </a:xfrm>
            <a:custGeom>
              <a:avLst/>
              <a:gdLst>
                <a:gd name="T0" fmla="*/ 0 w 3072"/>
                <a:gd name="T1" fmla="*/ 1725 h 1941"/>
                <a:gd name="T2" fmla="*/ 1536 w 3072"/>
                <a:gd name="T3" fmla="*/ 1941 h 1941"/>
                <a:gd name="T4" fmla="*/ 3072 w 3072"/>
                <a:gd name="T5" fmla="*/ 1725 h 1941"/>
                <a:gd name="T6" fmla="*/ 3072 w 3072"/>
                <a:gd name="T7" fmla="*/ 0 h 1941"/>
                <a:gd name="T8" fmla="*/ 0 w 3072"/>
                <a:gd name="T9" fmla="*/ 0 h 1941"/>
                <a:gd name="T10" fmla="*/ 0 w 3072"/>
                <a:gd name="T11" fmla="*/ 1725 h 1941"/>
              </a:gdLst>
              <a:ahLst/>
              <a:cxnLst>
                <a:cxn ang="0">
                  <a:pos x="T0" y="T1"/>
                </a:cxn>
                <a:cxn ang="0">
                  <a:pos x="T2" y="T3"/>
                </a:cxn>
                <a:cxn ang="0">
                  <a:pos x="T4" y="T5"/>
                </a:cxn>
                <a:cxn ang="0">
                  <a:pos x="T6" y="T7"/>
                </a:cxn>
                <a:cxn ang="0">
                  <a:pos x="T8" y="T9"/>
                </a:cxn>
                <a:cxn ang="0">
                  <a:pos x="T10" y="T11"/>
                </a:cxn>
              </a:cxnLst>
              <a:rect l="0" t="0" r="r" b="b"/>
              <a:pathLst>
                <a:path w="3072" h="1941">
                  <a:moveTo>
                    <a:pt x="0" y="1725"/>
                  </a:moveTo>
                  <a:cubicBezTo>
                    <a:pt x="0" y="1845"/>
                    <a:pt x="688" y="1941"/>
                    <a:pt x="1536" y="1941"/>
                  </a:cubicBezTo>
                  <a:cubicBezTo>
                    <a:pt x="2384" y="1941"/>
                    <a:pt x="3072" y="1845"/>
                    <a:pt x="3072" y="1725"/>
                  </a:cubicBezTo>
                  <a:lnTo>
                    <a:pt x="3072" y="0"/>
                  </a:lnTo>
                  <a:lnTo>
                    <a:pt x="0" y="0"/>
                  </a:lnTo>
                  <a:lnTo>
                    <a:pt x="0" y="1725"/>
                  </a:lnTo>
                  <a:close/>
                </a:path>
              </a:pathLst>
            </a:custGeom>
            <a:solidFill>
              <a:srgbClr val="668B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D52FCE55-31A5-44D7-A0A3-03D50C4A777D}"/>
                </a:ext>
              </a:extLst>
            </p:cNvPr>
            <p:cNvSpPr>
              <a:spLocks/>
            </p:cNvSpPr>
            <p:nvPr/>
          </p:nvSpPr>
          <p:spPr bwMode="auto">
            <a:xfrm>
              <a:off x="4126" y="2158"/>
              <a:ext cx="702" cy="444"/>
            </a:xfrm>
            <a:custGeom>
              <a:avLst/>
              <a:gdLst>
                <a:gd name="T0" fmla="*/ 0 w 3072"/>
                <a:gd name="T1" fmla="*/ 1725 h 1941"/>
                <a:gd name="T2" fmla="*/ 1536 w 3072"/>
                <a:gd name="T3" fmla="*/ 1941 h 1941"/>
                <a:gd name="T4" fmla="*/ 3072 w 3072"/>
                <a:gd name="T5" fmla="*/ 1725 h 1941"/>
                <a:gd name="T6" fmla="*/ 3072 w 3072"/>
                <a:gd name="T7" fmla="*/ 0 h 1941"/>
                <a:gd name="T8" fmla="*/ 0 w 3072"/>
                <a:gd name="T9" fmla="*/ 0 h 1941"/>
                <a:gd name="T10" fmla="*/ 0 w 3072"/>
                <a:gd name="T11" fmla="*/ 1725 h 1941"/>
              </a:gdLst>
              <a:ahLst/>
              <a:cxnLst>
                <a:cxn ang="0">
                  <a:pos x="T0" y="T1"/>
                </a:cxn>
                <a:cxn ang="0">
                  <a:pos x="T2" y="T3"/>
                </a:cxn>
                <a:cxn ang="0">
                  <a:pos x="T4" y="T5"/>
                </a:cxn>
                <a:cxn ang="0">
                  <a:pos x="T6" y="T7"/>
                </a:cxn>
                <a:cxn ang="0">
                  <a:pos x="T8" y="T9"/>
                </a:cxn>
                <a:cxn ang="0">
                  <a:pos x="T10" y="T11"/>
                </a:cxn>
              </a:cxnLst>
              <a:rect l="0" t="0" r="r" b="b"/>
              <a:pathLst>
                <a:path w="3072" h="1941">
                  <a:moveTo>
                    <a:pt x="0" y="1725"/>
                  </a:moveTo>
                  <a:cubicBezTo>
                    <a:pt x="0" y="1845"/>
                    <a:pt x="688" y="1941"/>
                    <a:pt x="1536" y="1941"/>
                  </a:cubicBezTo>
                  <a:cubicBezTo>
                    <a:pt x="2384" y="1941"/>
                    <a:pt x="3072" y="1845"/>
                    <a:pt x="3072" y="1725"/>
                  </a:cubicBezTo>
                  <a:lnTo>
                    <a:pt x="3072" y="0"/>
                  </a:lnTo>
                  <a:lnTo>
                    <a:pt x="0" y="0"/>
                  </a:lnTo>
                  <a:lnTo>
                    <a:pt x="0" y="1725"/>
                  </a:lnTo>
                  <a:close/>
                </a:path>
              </a:pathLst>
            </a:custGeom>
            <a:noFill/>
            <a:ln w="11113" cap="sq">
              <a:solidFill>
                <a:srgbClr val="5474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21">
              <a:extLst>
                <a:ext uri="{FF2B5EF4-FFF2-40B4-BE49-F238E27FC236}">
                  <a16:creationId xmlns:a16="http://schemas.microsoft.com/office/drawing/2014/main" id="{A3560FA2-06C2-4D0A-B884-2179ACC6DFE4}"/>
                </a:ext>
              </a:extLst>
            </p:cNvPr>
            <p:cNvSpPr>
              <a:spLocks noChangeArrowheads="1"/>
            </p:cNvSpPr>
            <p:nvPr/>
          </p:nvSpPr>
          <p:spPr bwMode="auto">
            <a:xfrm>
              <a:off x="4126" y="2108"/>
              <a:ext cx="702" cy="99"/>
            </a:xfrm>
            <a:prstGeom prst="ellipse">
              <a:avLst/>
            </a:prstGeom>
            <a:solidFill>
              <a:srgbClr val="668B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22">
              <a:extLst>
                <a:ext uri="{FF2B5EF4-FFF2-40B4-BE49-F238E27FC236}">
                  <a16:creationId xmlns:a16="http://schemas.microsoft.com/office/drawing/2014/main" id="{5E7D79E8-33D6-4FB9-A749-C2017D42D801}"/>
                </a:ext>
              </a:extLst>
            </p:cNvPr>
            <p:cNvSpPr>
              <a:spLocks noChangeArrowheads="1"/>
            </p:cNvSpPr>
            <p:nvPr/>
          </p:nvSpPr>
          <p:spPr bwMode="auto">
            <a:xfrm>
              <a:off x="4126" y="2108"/>
              <a:ext cx="702" cy="99"/>
            </a:xfrm>
            <a:prstGeom prst="ellipse">
              <a:avLst/>
            </a:prstGeom>
            <a:noFill/>
            <a:ln w="11113" cap="sq">
              <a:solidFill>
                <a:srgbClr val="5474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3">
              <a:extLst>
                <a:ext uri="{FF2B5EF4-FFF2-40B4-BE49-F238E27FC236}">
                  <a16:creationId xmlns:a16="http://schemas.microsoft.com/office/drawing/2014/main" id="{D8F51717-1D2C-4B6F-AD7C-A3638D4BB61E}"/>
                </a:ext>
              </a:extLst>
            </p:cNvPr>
            <p:cNvSpPr>
              <a:spLocks noChangeArrowheads="1"/>
            </p:cNvSpPr>
            <p:nvPr/>
          </p:nvSpPr>
          <p:spPr bwMode="auto">
            <a:xfrm>
              <a:off x="4274" y="2227"/>
              <a:ext cx="44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Cold Store</a:t>
              </a:r>
              <a:endParaRPr kumimoji="0" lang="en-US" altLang="en-US" sz="1800" b="0" i="0" u="none" strike="noStrike" cap="none" normalizeH="0" baseline="0" dirty="0">
                <a:ln>
                  <a:noFill/>
                </a:ln>
                <a:solidFill>
                  <a:schemeClr val="tx1"/>
                </a:solidFill>
                <a:effectLst/>
                <a:latin typeface="+mn-lt"/>
              </a:endParaRPr>
            </a:p>
          </p:txBody>
        </p:sp>
        <p:sp>
          <p:nvSpPr>
            <p:cNvPr id="26" name="Rectangle 24">
              <a:extLst>
                <a:ext uri="{FF2B5EF4-FFF2-40B4-BE49-F238E27FC236}">
                  <a16:creationId xmlns:a16="http://schemas.microsoft.com/office/drawing/2014/main" id="{EE825ADA-D414-44C0-9B53-0E217D395719}"/>
                </a:ext>
              </a:extLst>
            </p:cNvPr>
            <p:cNvSpPr>
              <a:spLocks noChangeArrowheads="1"/>
            </p:cNvSpPr>
            <p:nvPr/>
          </p:nvSpPr>
          <p:spPr bwMode="auto">
            <a:xfrm>
              <a:off x="4234" y="2346"/>
              <a:ext cx="57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EFFFF"/>
                  </a:solidFill>
                  <a:effectLst/>
                  <a:latin typeface="Calibri" panose="020F0502020204030204" pitchFamily="34" charset="0"/>
                </a:rPr>
                <a:t>(BYO GPv1, GPv2,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5">
              <a:extLst>
                <a:ext uri="{FF2B5EF4-FFF2-40B4-BE49-F238E27FC236}">
                  <a16:creationId xmlns:a16="http://schemas.microsoft.com/office/drawing/2014/main" id="{6722919C-644D-4B95-B34D-24411C89C0F2}"/>
                </a:ext>
              </a:extLst>
            </p:cNvPr>
            <p:cNvSpPr>
              <a:spLocks noChangeArrowheads="1"/>
            </p:cNvSpPr>
            <p:nvPr/>
          </p:nvSpPr>
          <p:spPr bwMode="auto">
            <a:xfrm>
              <a:off x="4364" y="2455"/>
              <a:ext cx="28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EFFFF"/>
                  </a:solidFill>
                  <a:effectLst/>
                  <a:latin typeface="Calibri" panose="020F0502020204030204" pitchFamily="34" charset="0"/>
                </a:rPr>
                <a:t>ADLSg2)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6">
              <a:extLst>
                <a:ext uri="{FF2B5EF4-FFF2-40B4-BE49-F238E27FC236}">
                  <a16:creationId xmlns:a16="http://schemas.microsoft.com/office/drawing/2014/main" id="{DBFF44D3-731E-4FC9-AE18-9EE4CE94E9A5}"/>
                </a:ext>
              </a:extLst>
            </p:cNvPr>
            <p:cNvSpPr>
              <a:spLocks noChangeArrowheads="1"/>
            </p:cNvSpPr>
            <p:nvPr/>
          </p:nvSpPr>
          <p:spPr bwMode="auto">
            <a:xfrm>
              <a:off x="5126" y="1399"/>
              <a:ext cx="596" cy="264"/>
            </a:xfrm>
            <a:prstGeom prst="round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8">
              <a:extLst>
                <a:ext uri="{FF2B5EF4-FFF2-40B4-BE49-F238E27FC236}">
                  <a16:creationId xmlns:a16="http://schemas.microsoft.com/office/drawing/2014/main" id="{EE1C65D0-66BF-4695-96B7-F85692F6D347}"/>
                </a:ext>
              </a:extLst>
            </p:cNvPr>
            <p:cNvSpPr>
              <a:spLocks noChangeArrowheads="1"/>
            </p:cNvSpPr>
            <p:nvPr/>
          </p:nvSpPr>
          <p:spPr bwMode="auto">
            <a:xfrm>
              <a:off x="5184" y="1467"/>
              <a:ext cx="4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Calc Engine</a:t>
              </a:r>
              <a:endParaRPr kumimoji="0" lang="en-US" altLang="en-US" sz="1800" b="0" i="0" u="none" strike="noStrike" cap="none" normalizeH="0" baseline="0" dirty="0">
                <a:ln>
                  <a:noFill/>
                </a:ln>
                <a:solidFill>
                  <a:schemeClr val="tx1"/>
                </a:solidFill>
                <a:effectLst/>
                <a:latin typeface="+mn-lt"/>
              </a:endParaRPr>
            </a:p>
          </p:txBody>
        </p:sp>
        <p:sp>
          <p:nvSpPr>
            <p:cNvPr id="31" name="Rectangle 29">
              <a:extLst>
                <a:ext uri="{FF2B5EF4-FFF2-40B4-BE49-F238E27FC236}">
                  <a16:creationId xmlns:a16="http://schemas.microsoft.com/office/drawing/2014/main" id="{CB1C8BFA-A1EC-4DF5-B1FC-CC75CD92BCFA}"/>
                </a:ext>
              </a:extLst>
            </p:cNvPr>
            <p:cNvSpPr>
              <a:spLocks noChangeArrowheads="1"/>
            </p:cNvSpPr>
            <p:nvPr/>
          </p:nvSpPr>
          <p:spPr bwMode="auto">
            <a:xfrm>
              <a:off x="3138" y="3033"/>
              <a:ext cx="1690" cy="264"/>
            </a:xfrm>
            <a:prstGeom prst="round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1">
              <a:extLst>
                <a:ext uri="{FF2B5EF4-FFF2-40B4-BE49-F238E27FC236}">
                  <a16:creationId xmlns:a16="http://schemas.microsoft.com/office/drawing/2014/main" id="{7E67C60D-17AA-474E-9151-487DEC9A6B8F}"/>
                </a:ext>
              </a:extLst>
            </p:cNvPr>
            <p:cNvSpPr>
              <a:spLocks noChangeArrowheads="1"/>
            </p:cNvSpPr>
            <p:nvPr/>
          </p:nvSpPr>
          <p:spPr bwMode="auto">
            <a:xfrm>
              <a:off x="3548" y="3101"/>
              <a:ext cx="9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mn-lt"/>
                </a:rPr>
                <a:t>Time Series Query API</a:t>
              </a:r>
              <a:endParaRPr kumimoji="0" lang="en-US" altLang="en-US" sz="1800" b="0" i="0" u="none" strike="noStrike" cap="none" normalizeH="0" baseline="0">
                <a:ln>
                  <a:noFill/>
                </a:ln>
                <a:solidFill>
                  <a:schemeClr val="tx1"/>
                </a:solidFill>
                <a:effectLst/>
                <a:latin typeface="+mn-lt"/>
              </a:endParaRPr>
            </a:p>
          </p:txBody>
        </p:sp>
        <p:sp>
          <p:nvSpPr>
            <p:cNvPr id="36" name="Rectangle 34">
              <a:extLst>
                <a:ext uri="{FF2B5EF4-FFF2-40B4-BE49-F238E27FC236}">
                  <a16:creationId xmlns:a16="http://schemas.microsoft.com/office/drawing/2014/main" id="{6549D724-37D7-4835-9F1F-AF04EAF71AAC}"/>
                </a:ext>
              </a:extLst>
            </p:cNvPr>
            <p:cNvSpPr>
              <a:spLocks noChangeArrowheads="1"/>
            </p:cNvSpPr>
            <p:nvPr/>
          </p:nvSpPr>
          <p:spPr bwMode="auto">
            <a:xfrm>
              <a:off x="4518" y="572"/>
              <a:ext cx="4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Calibri" panose="020F0502020204030204" pitchFamily="34" charset="0"/>
                </a:rPr>
                <a:t>Event Hub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Line 35">
              <a:extLst>
                <a:ext uri="{FF2B5EF4-FFF2-40B4-BE49-F238E27FC236}">
                  <a16:creationId xmlns:a16="http://schemas.microsoft.com/office/drawing/2014/main" id="{981F72CD-C29A-4A00-8BF6-C676DADC0526}"/>
                </a:ext>
              </a:extLst>
            </p:cNvPr>
            <p:cNvSpPr>
              <a:spLocks noChangeShapeType="1"/>
            </p:cNvSpPr>
            <p:nvPr/>
          </p:nvSpPr>
          <p:spPr bwMode="auto">
            <a:xfrm>
              <a:off x="3972" y="835"/>
              <a:ext cx="0" cy="504"/>
            </a:xfrm>
            <a:prstGeom prst="line">
              <a:avLst/>
            </a:prstGeom>
            <a:noFill/>
            <a:ln w="1587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6122AB8E-46E1-41F6-9B94-DDF66D9FB351}"/>
                </a:ext>
              </a:extLst>
            </p:cNvPr>
            <p:cNvSpPr>
              <a:spLocks/>
            </p:cNvSpPr>
            <p:nvPr/>
          </p:nvSpPr>
          <p:spPr bwMode="auto">
            <a:xfrm>
              <a:off x="3938" y="1331"/>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7">
              <a:extLst>
                <a:ext uri="{FF2B5EF4-FFF2-40B4-BE49-F238E27FC236}">
                  <a16:creationId xmlns:a16="http://schemas.microsoft.com/office/drawing/2014/main" id="{6F5C7B38-DB13-4185-B21C-B74EB9705A4A}"/>
                </a:ext>
              </a:extLst>
            </p:cNvPr>
            <p:cNvSpPr>
              <a:spLocks noChangeArrowheads="1"/>
            </p:cNvSpPr>
            <p:nvPr/>
          </p:nvSpPr>
          <p:spPr bwMode="auto">
            <a:xfrm>
              <a:off x="3700" y="984"/>
              <a:ext cx="541"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8">
              <a:extLst>
                <a:ext uri="{FF2B5EF4-FFF2-40B4-BE49-F238E27FC236}">
                  <a16:creationId xmlns:a16="http://schemas.microsoft.com/office/drawing/2014/main" id="{E7AAACBF-1447-4CD1-8FD5-80E7550D8BAA}"/>
                </a:ext>
              </a:extLst>
            </p:cNvPr>
            <p:cNvSpPr>
              <a:spLocks noChangeArrowheads="1"/>
            </p:cNvSpPr>
            <p:nvPr/>
          </p:nvSpPr>
          <p:spPr bwMode="auto">
            <a:xfrm>
              <a:off x="3702" y="983"/>
              <a:ext cx="59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Device telemetry</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41" name="Freeform 39">
              <a:extLst>
                <a:ext uri="{FF2B5EF4-FFF2-40B4-BE49-F238E27FC236}">
                  <a16:creationId xmlns:a16="http://schemas.microsoft.com/office/drawing/2014/main" id="{033684FD-DC11-4A16-826A-80B30D9B6560}"/>
                </a:ext>
              </a:extLst>
            </p:cNvPr>
            <p:cNvSpPr>
              <a:spLocks/>
            </p:cNvSpPr>
            <p:nvPr/>
          </p:nvSpPr>
          <p:spPr bwMode="auto">
            <a:xfrm>
              <a:off x="3972" y="835"/>
              <a:ext cx="749" cy="504"/>
            </a:xfrm>
            <a:custGeom>
              <a:avLst/>
              <a:gdLst>
                <a:gd name="T0" fmla="*/ 749 w 749"/>
                <a:gd name="T1" fmla="*/ 0 h 504"/>
                <a:gd name="T2" fmla="*/ 749 w 749"/>
                <a:gd name="T3" fmla="*/ 284 h 504"/>
                <a:gd name="T4" fmla="*/ 0 w 749"/>
                <a:gd name="T5" fmla="*/ 284 h 504"/>
                <a:gd name="T6" fmla="*/ 0 w 749"/>
                <a:gd name="T7" fmla="*/ 504 h 504"/>
              </a:gdLst>
              <a:ahLst/>
              <a:cxnLst>
                <a:cxn ang="0">
                  <a:pos x="T0" y="T1"/>
                </a:cxn>
                <a:cxn ang="0">
                  <a:pos x="T2" y="T3"/>
                </a:cxn>
                <a:cxn ang="0">
                  <a:pos x="T4" y="T5"/>
                </a:cxn>
                <a:cxn ang="0">
                  <a:pos x="T6" y="T7"/>
                </a:cxn>
              </a:cxnLst>
              <a:rect l="0" t="0" r="r" b="b"/>
              <a:pathLst>
                <a:path w="749" h="504">
                  <a:moveTo>
                    <a:pt x="749" y="0"/>
                  </a:moveTo>
                  <a:lnTo>
                    <a:pt x="749" y="284"/>
                  </a:lnTo>
                  <a:lnTo>
                    <a:pt x="0" y="284"/>
                  </a:lnTo>
                  <a:lnTo>
                    <a:pt x="0" y="504"/>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F858EBE6-5454-4F35-B998-B46A80B03600}"/>
                </a:ext>
              </a:extLst>
            </p:cNvPr>
            <p:cNvSpPr>
              <a:spLocks/>
            </p:cNvSpPr>
            <p:nvPr/>
          </p:nvSpPr>
          <p:spPr bwMode="auto">
            <a:xfrm>
              <a:off x="3938" y="1331"/>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1">
              <a:extLst>
                <a:ext uri="{FF2B5EF4-FFF2-40B4-BE49-F238E27FC236}">
                  <a16:creationId xmlns:a16="http://schemas.microsoft.com/office/drawing/2014/main" id="{D4B9A3B7-A34E-4AFF-BB29-9B2058B784B4}"/>
                </a:ext>
              </a:extLst>
            </p:cNvPr>
            <p:cNvSpPr>
              <a:spLocks noChangeArrowheads="1"/>
            </p:cNvSpPr>
            <p:nvPr/>
          </p:nvSpPr>
          <p:spPr bwMode="auto">
            <a:xfrm>
              <a:off x="4361" y="984"/>
              <a:ext cx="719"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2">
              <a:extLst>
                <a:ext uri="{FF2B5EF4-FFF2-40B4-BE49-F238E27FC236}">
                  <a16:creationId xmlns:a16="http://schemas.microsoft.com/office/drawing/2014/main" id="{7C370112-C53A-4763-8DFE-714D7EFECA94}"/>
                </a:ext>
              </a:extLst>
            </p:cNvPr>
            <p:cNvSpPr>
              <a:spLocks noChangeArrowheads="1"/>
            </p:cNvSpPr>
            <p:nvPr/>
          </p:nvSpPr>
          <p:spPr bwMode="auto">
            <a:xfrm>
              <a:off x="4363" y="983"/>
              <a:ext cx="79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Unmodeled timeseries</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45" name="Freeform 43">
              <a:extLst>
                <a:ext uri="{FF2B5EF4-FFF2-40B4-BE49-F238E27FC236}">
                  <a16:creationId xmlns:a16="http://schemas.microsoft.com/office/drawing/2014/main" id="{7EE0EFD5-EC25-41DF-9782-BB57669FF007}"/>
                </a:ext>
              </a:extLst>
            </p:cNvPr>
            <p:cNvSpPr>
              <a:spLocks/>
            </p:cNvSpPr>
            <p:nvPr/>
          </p:nvSpPr>
          <p:spPr bwMode="auto">
            <a:xfrm>
              <a:off x="3478" y="1663"/>
              <a:ext cx="494" cy="385"/>
            </a:xfrm>
            <a:custGeom>
              <a:avLst/>
              <a:gdLst>
                <a:gd name="T0" fmla="*/ 494 w 494"/>
                <a:gd name="T1" fmla="*/ 0 h 385"/>
                <a:gd name="T2" fmla="*/ 494 w 494"/>
                <a:gd name="T3" fmla="*/ 226 h 385"/>
                <a:gd name="T4" fmla="*/ 0 w 494"/>
                <a:gd name="T5" fmla="*/ 226 h 385"/>
                <a:gd name="T6" fmla="*/ 0 w 494"/>
                <a:gd name="T7" fmla="*/ 385 h 385"/>
              </a:gdLst>
              <a:ahLst/>
              <a:cxnLst>
                <a:cxn ang="0">
                  <a:pos x="T0" y="T1"/>
                </a:cxn>
                <a:cxn ang="0">
                  <a:pos x="T2" y="T3"/>
                </a:cxn>
                <a:cxn ang="0">
                  <a:pos x="T4" y="T5"/>
                </a:cxn>
                <a:cxn ang="0">
                  <a:pos x="T6" y="T7"/>
                </a:cxn>
              </a:cxnLst>
              <a:rect l="0" t="0" r="r" b="b"/>
              <a:pathLst>
                <a:path w="494" h="385">
                  <a:moveTo>
                    <a:pt x="494" y="0"/>
                  </a:moveTo>
                  <a:lnTo>
                    <a:pt x="494" y="226"/>
                  </a:lnTo>
                  <a:lnTo>
                    <a:pt x="0" y="226"/>
                  </a:lnTo>
                  <a:lnTo>
                    <a:pt x="0" y="385"/>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473C298-FDDA-4336-BBDA-9DDA6DEDAAC9}"/>
                </a:ext>
              </a:extLst>
            </p:cNvPr>
            <p:cNvSpPr>
              <a:spLocks/>
            </p:cNvSpPr>
            <p:nvPr/>
          </p:nvSpPr>
          <p:spPr bwMode="auto">
            <a:xfrm>
              <a:off x="3444" y="2040"/>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6F07885-2472-4256-B063-CEF653F91177}"/>
                </a:ext>
              </a:extLst>
            </p:cNvPr>
            <p:cNvSpPr>
              <a:spLocks/>
            </p:cNvSpPr>
            <p:nvPr/>
          </p:nvSpPr>
          <p:spPr bwMode="auto">
            <a:xfrm>
              <a:off x="3972" y="1663"/>
              <a:ext cx="505" cy="385"/>
            </a:xfrm>
            <a:custGeom>
              <a:avLst/>
              <a:gdLst>
                <a:gd name="T0" fmla="*/ 0 w 505"/>
                <a:gd name="T1" fmla="*/ 0 h 385"/>
                <a:gd name="T2" fmla="*/ 0 w 505"/>
                <a:gd name="T3" fmla="*/ 226 h 385"/>
                <a:gd name="T4" fmla="*/ 505 w 505"/>
                <a:gd name="T5" fmla="*/ 226 h 385"/>
                <a:gd name="T6" fmla="*/ 505 w 505"/>
                <a:gd name="T7" fmla="*/ 385 h 385"/>
              </a:gdLst>
              <a:ahLst/>
              <a:cxnLst>
                <a:cxn ang="0">
                  <a:pos x="T0" y="T1"/>
                </a:cxn>
                <a:cxn ang="0">
                  <a:pos x="T2" y="T3"/>
                </a:cxn>
                <a:cxn ang="0">
                  <a:pos x="T4" y="T5"/>
                </a:cxn>
                <a:cxn ang="0">
                  <a:pos x="T6" y="T7"/>
                </a:cxn>
              </a:cxnLst>
              <a:rect l="0" t="0" r="r" b="b"/>
              <a:pathLst>
                <a:path w="505" h="385">
                  <a:moveTo>
                    <a:pt x="0" y="0"/>
                  </a:moveTo>
                  <a:lnTo>
                    <a:pt x="0" y="226"/>
                  </a:lnTo>
                  <a:lnTo>
                    <a:pt x="505" y="226"/>
                  </a:lnTo>
                  <a:lnTo>
                    <a:pt x="505" y="385"/>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4CFAACD-8807-4641-BB29-1882A4D7D0D7}"/>
                </a:ext>
              </a:extLst>
            </p:cNvPr>
            <p:cNvSpPr>
              <a:spLocks/>
            </p:cNvSpPr>
            <p:nvPr/>
          </p:nvSpPr>
          <p:spPr bwMode="auto">
            <a:xfrm>
              <a:off x="4443" y="2040"/>
              <a:ext cx="68" cy="68"/>
            </a:xfrm>
            <a:custGeom>
              <a:avLst/>
              <a:gdLst>
                <a:gd name="T0" fmla="*/ 68 w 68"/>
                <a:gd name="T1" fmla="*/ 0 h 68"/>
                <a:gd name="T2" fmla="*/ 34 w 68"/>
                <a:gd name="T3" fmla="*/ 68 h 68"/>
                <a:gd name="T4" fmla="*/ 0 w 68"/>
                <a:gd name="T5" fmla="*/ 0 h 68"/>
                <a:gd name="T6" fmla="*/ 68 w 68"/>
                <a:gd name="T7" fmla="*/ 0 h 68"/>
              </a:gdLst>
              <a:ahLst/>
              <a:cxnLst>
                <a:cxn ang="0">
                  <a:pos x="T0" y="T1"/>
                </a:cxn>
                <a:cxn ang="0">
                  <a:pos x="T2" y="T3"/>
                </a:cxn>
                <a:cxn ang="0">
                  <a:pos x="T4" y="T5"/>
                </a:cxn>
                <a:cxn ang="0">
                  <a:pos x="T6" y="T7"/>
                </a:cxn>
              </a:cxnLst>
              <a:rect l="0" t="0" r="r" b="b"/>
              <a:pathLst>
                <a:path w="68" h="68">
                  <a:moveTo>
                    <a:pt x="68" y="0"/>
                  </a:moveTo>
                  <a:lnTo>
                    <a:pt x="34" y="68"/>
                  </a:lnTo>
                  <a:lnTo>
                    <a:pt x="0" y="0"/>
                  </a:lnTo>
                  <a:lnTo>
                    <a:pt x="68"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7">
              <a:extLst>
                <a:ext uri="{FF2B5EF4-FFF2-40B4-BE49-F238E27FC236}">
                  <a16:creationId xmlns:a16="http://schemas.microsoft.com/office/drawing/2014/main" id="{6F9FDE0F-8165-448D-B970-8D5D27606C84}"/>
                </a:ext>
              </a:extLst>
            </p:cNvPr>
            <p:cNvSpPr>
              <a:spLocks noChangeArrowheads="1"/>
            </p:cNvSpPr>
            <p:nvPr/>
          </p:nvSpPr>
          <p:spPr bwMode="auto">
            <a:xfrm>
              <a:off x="3723" y="1842"/>
              <a:ext cx="500"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8">
              <a:extLst>
                <a:ext uri="{FF2B5EF4-FFF2-40B4-BE49-F238E27FC236}">
                  <a16:creationId xmlns:a16="http://schemas.microsoft.com/office/drawing/2014/main" id="{1BCD0534-0A77-4EA8-B087-47A83A25A512}"/>
                </a:ext>
              </a:extLst>
            </p:cNvPr>
            <p:cNvSpPr>
              <a:spLocks noChangeArrowheads="1"/>
            </p:cNvSpPr>
            <p:nvPr/>
          </p:nvSpPr>
          <p:spPr bwMode="auto">
            <a:xfrm>
              <a:off x="3697" y="1824"/>
              <a:ext cx="55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Timeseries data</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51" name="Freeform 49">
              <a:extLst>
                <a:ext uri="{FF2B5EF4-FFF2-40B4-BE49-F238E27FC236}">
                  <a16:creationId xmlns:a16="http://schemas.microsoft.com/office/drawing/2014/main" id="{806A2147-28B6-4CB0-B28A-85B0E58A9D7D}"/>
                </a:ext>
              </a:extLst>
            </p:cNvPr>
            <p:cNvSpPr>
              <a:spLocks/>
            </p:cNvSpPr>
            <p:nvPr/>
          </p:nvSpPr>
          <p:spPr bwMode="auto">
            <a:xfrm>
              <a:off x="3201" y="3357"/>
              <a:ext cx="782" cy="361"/>
            </a:xfrm>
            <a:custGeom>
              <a:avLst/>
              <a:gdLst>
                <a:gd name="T0" fmla="*/ 0 w 782"/>
                <a:gd name="T1" fmla="*/ 361 h 361"/>
                <a:gd name="T2" fmla="*/ 0 w 782"/>
                <a:gd name="T3" fmla="*/ 210 h 361"/>
                <a:gd name="T4" fmla="*/ 782 w 782"/>
                <a:gd name="T5" fmla="*/ 210 h 361"/>
                <a:gd name="T6" fmla="*/ 782 w 782"/>
                <a:gd name="T7" fmla="*/ 0 h 361"/>
              </a:gdLst>
              <a:ahLst/>
              <a:cxnLst>
                <a:cxn ang="0">
                  <a:pos x="T0" y="T1"/>
                </a:cxn>
                <a:cxn ang="0">
                  <a:pos x="T2" y="T3"/>
                </a:cxn>
                <a:cxn ang="0">
                  <a:pos x="T4" y="T5"/>
                </a:cxn>
                <a:cxn ang="0">
                  <a:pos x="T6" y="T7"/>
                </a:cxn>
              </a:cxnLst>
              <a:rect l="0" t="0" r="r" b="b"/>
              <a:pathLst>
                <a:path w="782" h="361">
                  <a:moveTo>
                    <a:pt x="0" y="361"/>
                  </a:moveTo>
                  <a:lnTo>
                    <a:pt x="0" y="210"/>
                  </a:lnTo>
                  <a:lnTo>
                    <a:pt x="782" y="210"/>
                  </a:lnTo>
                  <a:lnTo>
                    <a:pt x="782"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5D241092-7836-459D-B6C1-9536E665877D}"/>
                </a:ext>
              </a:extLst>
            </p:cNvPr>
            <p:cNvSpPr>
              <a:spLocks/>
            </p:cNvSpPr>
            <p:nvPr/>
          </p:nvSpPr>
          <p:spPr bwMode="auto">
            <a:xfrm>
              <a:off x="3949" y="3297"/>
              <a:ext cx="69" cy="68"/>
            </a:xfrm>
            <a:custGeom>
              <a:avLst/>
              <a:gdLst>
                <a:gd name="T0" fmla="*/ 0 w 69"/>
                <a:gd name="T1" fmla="*/ 68 h 68"/>
                <a:gd name="T2" fmla="*/ 34 w 69"/>
                <a:gd name="T3" fmla="*/ 0 h 68"/>
                <a:gd name="T4" fmla="*/ 69 w 69"/>
                <a:gd name="T5" fmla="*/ 68 h 68"/>
                <a:gd name="T6" fmla="*/ 0 w 69"/>
                <a:gd name="T7" fmla="*/ 68 h 68"/>
              </a:gdLst>
              <a:ahLst/>
              <a:cxnLst>
                <a:cxn ang="0">
                  <a:pos x="T0" y="T1"/>
                </a:cxn>
                <a:cxn ang="0">
                  <a:pos x="T2" y="T3"/>
                </a:cxn>
                <a:cxn ang="0">
                  <a:pos x="T4" y="T5"/>
                </a:cxn>
                <a:cxn ang="0">
                  <a:pos x="T6" y="T7"/>
                </a:cxn>
              </a:cxnLst>
              <a:rect l="0" t="0" r="r" b="b"/>
              <a:pathLst>
                <a:path w="69" h="68">
                  <a:moveTo>
                    <a:pt x="0" y="68"/>
                  </a:moveTo>
                  <a:lnTo>
                    <a:pt x="34" y="0"/>
                  </a:lnTo>
                  <a:lnTo>
                    <a:pt x="69" y="68"/>
                  </a:lnTo>
                  <a:lnTo>
                    <a:pt x="0" y="68"/>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1">
              <a:extLst>
                <a:ext uri="{FF2B5EF4-FFF2-40B4-BE49-F238E27FC236}">
                  <a16:creationId xmlns:a16="http://schemas.microsoft.com/office/drawing/2014/main" id="{5161F69C-4EB0-496E-A7F4-7C42122D286B}"/>
                </a:ext>
              </a:extLst>
            </p:cNvPr>
            <p:cNvSpPr>
              <a:spLocks noChangeArrowheads="1"/>
            </p:cNvSpPr>
            <p:nvPr/>
          </p:nvSpPr>
          <p:spPr bwMode="auto">
            <a:xfrm>
              <a:off x="3686" y="3718"/>
              <a:ext cx="596" cy="397"/>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2">
              <a:extLst>
                <a:ext uri="{FF2B5EF4-FFF2-40B4-BE49-F238E27FC236}">
                  <a16:creationId xmlns:a16="http://schemas.microsoft.com/office/drawing/2014/main" id="{BA60878F-4AD3-43DC-8537-1DD7ECB25A77}"/>
                </a:ext>
              </a:extLst>
            </p:cNvPr>
            <p:cNvSpPr>
              <a:spLocks noChangeArrowheads="1"/>
            </p:cNvSpPr>
            <p:nvPr/>
          </p:nvSpPr>
          <p:spPr bwMode="auto">
            <a:xfrm>
              <a:off x="3686" y="3718"/>
              <a:ext cx="596" cy="397"/>
            </a:xfrm>
            <a:prstGeom prst="rect">
              <a:avLst/>
            </a:prstGeom>
            <a:noFill/>
            <a:ln w="4763"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53">
              <a:extLst>
                <a:ext uri="{FF2B5EF4-FFF2-40B4-BE49-F238E27FC236}">
                  <a16:creationId xmlns:a16="http://schemas.microsoft.com/office/drawing/2014/main" id="{E8A63C88-D2DD-4DC4-A18C-B043750F7DA6}"/>
                </a:ext>
              </a:extLst>
            </p:cNvPr>
            <p:cNvSpPr>
              <a:spLocks noChangeArrowheads="1"/>
            </p:cNvSpPr>
            <p:nvPr/>
          </p:nvSpPr>
          <p:spPr bwMode="auto">
            <a:xfrm>
              <a:off x="3818" y="3794"/>
              <a:ext cx="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mn-lt"/>
                </a:rPr>
                <a:t>3</a:t>
              </a:r>
              <a:endParaRPr kumimoji="0" lang="en-US" altLang="en-US" sz="1800" b="0" i="0" u="none" strike="noStrike" cap="none" normalizeH="0" baseline="0">
                <a:ln>
                  <a:noFill/>
                </a:ln>
                <a:solidFill>
                  <a:schemeClr val="tx1"/>
                </a:solidFill>
                <a:effectLst/>
                <a:latin typeface="+mn-lt"/>
              </a:endParaRPr>
            </a:p>
          </p:txBody>
        </p:sp>
        <p:sp>
          <p:nvSpPr>
            <p:cNvPr id="56" name="Rectangle 54">
              <a:extLst>
                <a:ext uri="{FF2B5EF4-FFF2-40B4-BE49-F238E27FC236}">
                  <a16:creationId xmlns:a16="http://schemas.microsoft.com/office/drawing/2014/main" id="{16F5A6C8-11AE-40A3-9C20-45EB03F8AC65}"/>
                </a:ext>
              </a:extLst>
            </p:cNvPr>
            <p:cNvSpPr>
              <a:spLocks noChangeArrowheads="1"/>
            </p:cNvSpPr>
            <p:nvPr/>
          </p:nvSpPr>
          <p:spPr bwMode="auto">
            <a:xfrm>
              <a:off x="3868" y="3783"/>
              <a:ext cx="8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FEFFFF"/>
                  </a:solidFill>
                  <a:effectLst/>
                  <a:latin typeface="Calibri" panose="020F0502020204030204" pitchFamily="34" charset="0"/>
                </a:rPr>
                <a:t>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5">
              <a:extLst>
                <a:ext uri="{FF2B5EF4-FFF2-40B4-BE49-F238E27FC236}">
                  <a16:creationId xmlns:a16="http://schemas.microsoft.com/office/drawing/2014/main" id="{78C7BF1E-1F9E-407F-9254-0CBB52AAFBA5}"/>
                </a:ext>
              </a:extLst>
            </p:cNvPr>
            <p:cNvSpPr>
              <a:spLocks noChangeArrowheads="1"/>
            </p:cNvSpPr>
            <p:nvPr/>
          </p:nvSpPr>
          <p:spPr bwMode="auto">
            <a:xfrm>
              <a:off x="3923" y="3794"/>
              <a:ext cx="7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6">
              <a:extLst>
                <a:ext uri="{FF2B5EF4-FFF2-40B4-BE49-F238E27FC236}">
                  <a16:creationId xmlns:a16="http://schemas.microsoft.com/office/drawing/2014/main" id="{79B931DB-B1FC-4765-861F-E21D43814423}"/>
                </a:ext>
              </a:extLst>
            </p:cNvPr>
            <p:cNvSpPr>
              <a:spLocks noChangeArrowheads="1"/>
            </p:cNvSpPr>
            <p:nvPr/>
          </p:nvSpPr>
          <p:spPr bwMode="auto">
            <a:xfrm>
              <a:off x="3945" y="3794"/>
              <a:ext cx="24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mn-lt"/>
                </a:rPr>
                <a:t>party </a:t>
              </a:r>
              <a:endParaRPr kumimoji="0" lang="en-US" altLang="en-US" sz="1800" b="0" i="0" u="none" strike="noStrike" cap="none" normalizeH="0" baseline="0">
                <a:ln>
                  <a:noFill/>
                </a:ln>
                <a:solidFill>
                  <a:schemeClr val="tx1"/>
                </a:solidFill>
                <a:effectLst/>
                <a:latin typeface="+mn-lt"/>
              </a:endParaRPr>
            </a:p>
          </p:txBody>
        </p:sp>
        <p:sp>
          <p:nvSpPr>
            <p:cNvPr id="59" name="Rectangle 57">
              <a:extLst>
                <a:ext uri="{FF2B5EF4-FFF2-40B4-BE49-F238E27FC236}">
                  <a16:creationId xmlns:a16="http://schemas.microsoft.com/office/drawing/2014/main" id="{23BABB2A-6F4D-47B7-807A-29F58211EB23}"/>
                </a:ext>
              </a:extLst>
            </p:cNvPr>
            <p:cNvSpPr>
              <a:spLocks noChangeArrowheads="1"/>
            </p:cNvSpPr>
            <p:nvPr/>
          </p:nvSpPr>
          <p:spPr bwMode="auto">
            <a:xfrm>
              <a:off x="3892" y="3911"/>
              <a:ext cx="20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mn-lt"/>
                </a:rPr>
                <a:t>apps</a:t>
              </a:r>
              <a:endParaRPr kumimoji="0" lang="en-US" altLang="en-US" sz="1800" b="0" i="0" u="none" strike="noStrike" cap="none" normalizeH="0" baseline="0">
                <a:ln>
                  <a:noFill/>
                </a:ln>
                <a:solidFill>
                  <a:schemeClr val="tx1"/>
                </a:solidFill>
                <a:effectLst/>
                <a:latin typeface="+mn-lt"/>
              </a:endParaRPr>
            </a:p>
          </p:txBody>
        </p:sp>
        <p:sp>
          <p:nvSpPr>
            <p:cNvPr id="60" name="Line 58">
              <a:extLst>
                <a:ext uri="{FF2B5EF4-FFF2-40B4-BE49-F238E27FC236}">
                  <a16:creationId xmlns:a16="http://schemas.microsoft.com/office/drawing/2014/main" id="{59904D10-CE9D-44AD-8266-8B85550B2D4C}"/>
                </a:ext>
              </a:extLst>
            </p:cNvPr>
            <p:cNvSpPr>
              <a:spLocks noChangeShapeType="1"/>
            </p:cNvSpPr>
            <p:nvPr/>
          </p:nvSpPr>
          <p:spPr bwMode="auto">
            <a:xfrm>
              <a:off x="4817" y="1531"/>
              <a:ext cx="249" cy="0"/>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6938F12-4344-4B26-9FCF-3AB9998ACF89}"/>
                </a:ext>
              </a:extLst>
            </p:cNvPr>
            <p:cNvSpPr>
              <a:spLocks/>
            </p:cNvSpPr>
            <p:nvPr/>
          </p:nvSpPr>
          <p:spPr bwMode="auto">
            <a:xfrm>
              <a:off x="5057" y="1497"/>
              <a:ext cx="69" cy="68"/>
            </a:xfrm>
            <a:custGeom>
              <a:avLst/>
              <a:gdLst>
                <a:gd name="T0" fmla="*/ 0 w 69"/>
                <a:gd name="T1" fmla="*/ 0 h 68"/>
                <a:gd name="T2" fmla="*/ 69 w 69"/>
                <a:gd name="T3" fmla="*/ 34 h 68"/>
                <a:gd name="T4" fmla="*/ 0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69" y="34"/>
                  </a:lnTo>
                  <a:lnTo>
                    <a:pt x="0"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753FB702-9AAB-479D-83B2-CD25F786783F}"/>
                </a:ext>
              </a:extLst>
            </p:cNvPr>
            <p:cNvSpPr>
              <a:spLocks/>
            </p:cNvSpPr>
            <p:nvPr/>
          </p:nvSpPr>
          <p:spPr bwMode="auto">
            <a:xfrm>
              <a:off x="4571" y="1251"/>
              <a:ext cx="1283" cy="280"/>
            </a:xfrm>
            <a:custGeom>
              <a:avLst/>
              <a:gdLst>
                <a:gd name="T0" fmla="*/ 1151 w 1283"/>
                <a:gd name="T1" fmla="*/ 280 h 280"/>
                <a:gd name="T2" fmla="*/ 1283 w 1283"/>
                <a:gd name="T3" fmla="*/ 280 h 280"/>
                <a:gd name="T4" fmla="*/ 1283 w 1283"/>
                <a:gd name="T5" fmla="*/ 0 h 280"/>
                <a:gd name="T6" fmla="*/ 0 w 1283"/>
                <a:gd name="T7" fmla="*/ 0 h 280"/>
                <a:gd name="T8" fmla="*/ 0 w 1283"/>
                <a:gd name="T9" fmla="*/ 88 h 280"/>
              </a:gdLst>
              <a:ahLst/>
              <a:cxnLst>
                <a:cxn ang="0">
                  <a:pos x="T0" y="T1"/>
                </a:cxn>
                <a:cxn ang="0">
                  <a:pos x="T2" y="T3"/>
                </a:cxn>
                <a:cxn ang="0">
                  <a:pos x="T4" y="T5"/>
                </a:cxn>
                <a:cxn ang="0">
                  <a:pos x="T6" y="T7"/>
                </a:cxn>
                <a:cxn ang="0">
                  <a:pos x="T8" y="T9"/>
                </a:cxn>
              </a:cxnLst>
              <a:rect l="0" t="0" r="r" b="b"/>
              <a:pathLst>
                <a:path w="1283" h="280">
                  <a:moveTo>
                    <a:pt x="1151" y="280"/>
                  </a:moveTo>
                  <a:lnTo>
                    <a:pt x="1283" y="280"/>
                  </a:lnTo>
                  <a:lnTo>
                    <a:pt x="1283" y="0"/>
                  </a:lnTo>
                  <a:lnTo>
                    <a:pt x="0" y="0"/>
                  </a:lnTo>
                  <a:lnTo>
                    <a:pt x="0" y="88"/>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26389FEB-F794-45E2-A2BA-AD8154BAC0D2}"/>
                </a:ext>
              </a:extLst>
            </p:cNvPr>
            <p:cNvSpPr>
              <a:spLocks/>
            </p:cNvSpPr>
            <p:nvPr/>
          </p:nvSpPr>
          <p:spPr bwMode="auto">
            <a:xfrm>
              <a:off x="4536" y="1331"/>
              <a:ext cx="69" cy="68"/>
            </a:xfrm>
            <a:custGeom>
              <a:avLst/>
              <a:gdLst>
                <a:gd name="T0" fmla="*/ 69 w 69"/>
                <a:gd name="T1" fmla="*/ 0 h 68"/>
                <a:gd name="T2" fmla="*/ 35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5" y="68"/>
                  </a:lnTo>
                  <a:lnTo>
                    <a:pt x="0" y="0"/>
                  </a:lnTo>
                  <a:lnTo>
                    <a:pt x="6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62">
              <a:extLst>
                <a:ext uri="{FF2B5EF4-FFF2-40B4-BE49-F238E27FC236}">
                  <a16:creationId xmlns:a16="http://schemas.microsoft.com/office/drawing/2014/main" id="{D0029834-9A72-41F8-BD5C-3E6BDE3C31D9}"/>
                </a:ext>
              </a:extLst>
            </p:cNvPr>
            <p:cNvSpPr>
              <a:spLocks noChangeArrowheads="1"/>
            </p:cNvSpPr>
            <p:nvPr/>
          </p:nvSpPr>
          <p:spPr bwMode="auto">
            <a:xfrm>
              <a:off x="4916" y="1204"/>
              <a:ext cx="594"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3">
              <a:extLst>
                <a:ext uri="{FF2B5EF4-FFF2-40B4-BE49-F238E27FC236}">
                  <a16:creationId xmlns:a16="http://schemas.microsoft.com/office/drawing/2014/main" id="{DC2879BC-8F9A-4CCF-A8D8-6DA28AFCB1D9}"/>
                </a:ext>
              </a:extLst>
            </p:cNvPr>
            <p:cNvSpPr>
              <a:spLocks noChangeArrowheads="1"/>
            </p:cNvSpPr>
            <p:nvPr/>
          </p:nvSpPr>
          <p:spPr bwMode="auto">
            <a:xfrm>
              <a:off x="4918" y="1203"/>
              <a:ext cx="656"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Derived timeseries</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66" name="Freeform 64">
              <a:extLst>
                <a:ext uri="{FF2B5EF4-FFF2-40B4-BE49-F238E27FC236}">
                  <a16:creationId xmlns:a16="http://schemas.microsoft.com/office/drawing/2014/main" id="{BE39E119-5758-4EEA-8888-9D19BB23092E}"/>
                </a:ext>
              </a:extLst>
            </p:cNvPr>
            <p:cNvSpPr>
              <a:spLocks/>
            </p:cNvSpPr>
            <p:nvPr/>
          </p:nvSpPr>
          <p:spPr bwMode="auto">
            <a:xfrm>
              <a:off x="3478" y="2662"/>
              <a:ext cx="505" cy="371"/>
            </a:xfrm>
            <a:custGeom>
              <a:avLst/>
              <a:gdLst>
                <a:gd name="T0" fmla="*/ 505 w 505"/>
                <a:gd name="T1" fmla="*/ 371 h 371"/>
                <a:gd name="T2" fmla="*/ 505 w 505"/>
                <a:gd name="T3" fmla="*/ 155 h 371"/>
                <a:gd name="T4" fmla="*/ 0 w 505"/>
                <a:gd name="T5" fmla="*/ 155 h 371"/>
                <a:gd name="T6" fmla="*/ 0 w 505"/>
                <a:gd name="T7" fmla="*/ 0 h 371"/>
              </a:gdLst>
              <a:ahLst/>
              <a:cxnLst>
                <a:cxn ang="0">
                  <a:pos x="T0" y="T1"/>
                </a:cxn>
                <a:cxn ang="0">
                  <a:pos x="T2" y="T3"/>
                </a:cxn>
                <a:cxn ang="0">
                  <a:pos x="T4" y="T5"/>
                </a:cxn>
                <a:cxn ang="0">
                  <a:pos x="T6" y="T7"/>
                </a:cxn>
              </a:cxnLst>
              <a:rect l="0" t="0" r="r" b="b"/>
              <a:pathLst>
                <a:path w="505" h="371">
                  <a:moveTo>
                    <a:pt x="505" y="371"/>
                  </a:moveTo>
                  <a:lnTo>
                    <a:pt x="505" y="155"/>
                  </a:lnTo>
                  <a:lnTo>
                    <a:pt x="0" y="155"/>
                  </a:lnTo>
                  <a:lnTo>
                    <a:pt x="0"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C3CA4EB2-4184-4F2D-8BF4-7140BE088487}"/>
                </a:ext>
              </a:extLst>
            </p:cNvPr>
            <p:cNvSpPr>
              <a:spLocks/>
            </p:cNvSpPr>
            <p:nvPr/>
          </p:nvSpPr>
          <p:spPr bwMode="auto">
            <a:xfrm>
              <a:off x="3444" y="2602"/>
              <a:ext cx="69" cy="69"/>
            </a:xfrm>
            <a:custGeom>
              <a:avLst/>
              <a:gdLst>
                <a:gd name="T0" fmla="*/ 0 w 69"/>
                <a:gd name="T1" fmla="*/ 69 h 69"/>
                <a:gd name="T2" fmla="*/ 34 w 69"/>
                <a:gd name="T3" fmla="*/ 0 h 69"/>
                <a:gd name="T4" fmla="*/ 69 w 69"/>
                <a:gd name="T5" fmla="*/ 69 h 69"/>
                <a:gd name="T6" fmla="*/ 0 w 69"/>
                <a:gd name="T7" fmla="*/ 69 h 69"/>
              </a:gdLst>
              <a:ahLst/>
              <a:cxnLst>
                <a:cxn ang="0">
                  <a:pos x="T0" y="T1"/>
                </a:cxn>
                <a:cxn ang="0">
                  <a:pos x="T2" y="T3"/>
                </a:cxn>
                <a:cxn ang="0">
                  <a:pos x="T4" y="T5"/>
                </a:cxn>
                <a:cxn ang="0">
                  <a:pos x="T6" y="T7"/>
                </a:cxn>
              </a:cxnLst>
              <a:rect l="0" t="0" r="r" b="b"/>
              <a:pathLst>
                <a:path w="69" h="69">
                  <a:moveTo>
                    <a:pt x="0" y="69"/>
                  </a:moveTo>
                  <a:lnTo>
                    <a:pt x="34" y="0"/>
                  </a:lnTo>
                  <a:lnTo>
                    <a:pt x="69" y="69"/>
                  </a:lnTo>
                  <a:lnTo>
                    <a:pt x="0" y="6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912AF994-25B0-43AE-B7FF-56E6361CE06A}"/>
                </a:ext>
              </a:extLst>
            </p:cNvPr>
            <p:cNvSpPr>
              <a:spLocks/>
            </p:cNvSpPr>
            <p:nvPr/>
          </p:nvSpPr>
          <p:spPr bwMode="auto">
            <a:xfrm>
              <a:off x="3983" y="2662"/>
              <a:ext cx="494" cy="371"/>
            </a:xfrm>
            <a:custGeom>
              <a:avLst/>
              <a:gdLst>
                <a:gd name="T0" fmla="*/ 0 w 494"/>
                <a:gd name="T1" fmla="*/ 371 h 371"/>
                <a:gd name="T2" fmla="*/ 0 w 494"/>
                <a:gd name="T3" fmla="*/ 155 h 371"/>
                <a:gd name="T4" fmla="*/ 494 w 494"/>
                <a:gd name="T5" fmla="*/ 155 h 371"/>
                <a:gd name="T6" fmla="*/ 494 w 494"/>
                <a:gd name="T7" fmla="*/ 0 h 371"/>
              </a:gdLst>
              <a:ahLst/>
              <a:cxnLst>
                <a:cxn ang="0">
                  <a:pos x="T0" y="T1"/>
                </a:cxn>
                <a:cxn ang="0">
                  <a:pos x="T2" y="T3"/>
                </a:cxn>
                <a:cxn ang="0">
                  <a:pos x="T4" y="T5"/>
                </a:cxn>
                <a:cxn ang="0">
                  <a:pos x="T6" y="T7"/>
                </a:cxn>
              </a:cxnLst>
              <a:rect l="0" t="0" r="r" b="b"/>
              <a:pathLst>
                <a:path w="494" h="371">
                  <a:moveTo>
                    <a:pt x="0" y="371"/>
                  </a:moveTo>
                  <a:lnTo>
                    <a:pt x="0" y="155"/>
                  </a:lnTo>
                  <a:lnTo>
                    <a:pt x="494" y="155"/>
                  </a:lnTo>
                  <a:lnTo>
                    <a:pt x="494"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1C5A63CD-3F6F-46E2-91B5-EF32B3604B35}"/>
                </a:ext>
              </a:extLst>
            </p:cNvPr>
            <p:cNvSpPr>
              <a:spLocks/>
            </p:cNvSpPr>
            <p:nvPr/>
          </p:nvSpPr>
          <p:spPr bwMode="auto">
            <a:xfrm>
              <a:off x="4443" y="2602"/>
              <a:ext cx="68" cy="69"/>
            </a:xfrm>
            <a:custGeom>
              <a:avLst/>
              <a:gdLst>
                <a:gd name="T0" fmla="*/ 0 w 68"/>
                <a:gd name="T1" fmla="*/ 69 h 69"/>
                <a:gd name="T2" fmla="*/ 34 w 68"/>
                <a:gd name="T3" fmla="*/ 0 h 69"/>
                <a:gd name="T4" fmla="*/ 68 w 68"/>
                <a:gd name="T5" fmla="*/ 69 h 69"/>
                <a:gd name="T6" fmla="*/ 0 w 68"/>
                <a:gd name="T7" fmla="*/ 69 h 69"/>
              </a:gdLst>
              <a:ahLst/>
              <a:cxnLst>
                <a:cxn ang="0">
                  <a:pos x="T0" y="T1"/>
                </a:cxn>
                <a:cxn ang="0">
                  <a:pos x="T2" y="T3"/>
                </a:cxn>
                <a:cxn ang="0">
                  <a:pos x="T4" y="T5"/>
                </a:cxn>
                <a:cxn ang="0">
                  <a:pos x="T6" y="T7"/>
                </a:cxn>
              </a:cxnLst>
              <a:rect l="0" t="0" r="r" b="b"/>
              <a:pathLst>
                <a:path w="68" h="69">
                  <a:moveTo>
                    <a:pt x="0" y="69"/>
                  </a:moveTo>
                  <a:lnTo>
                    <a:pt x="34" y="0"/>
                  </a:lnTo>
                  <a:lnTo>
                    <a:pt x="68" y="69"/>
                  </a:lnTo>
                  <a:lnTo>
                    <a:pt x="0" y="6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8">
              <a:extLst>
                <a:ext uri="{FF2B5EF4-FFF2-40B4-BE49-F238E27FC236}">
                  <a16:creationId xmlns:a16="http://schemas.microsoft.com/office/drawing/2014/main" id="{F33A4046-6BF9-4B8E-BCFC-A9ADFBEEF0BD}"/>
                </a:ext>
              </a:extLst>
            </p:cNvPr>
            <p:cNvSpPr>
              <a:spLocks noChangeArrowheads="1"/>
            </p:cNvSpPr>
            <p:nvPr/>
          </p:nvSpPr>
          <p:spPr bwMode="auto">
            <a:xfrm>
              <a:off x="3712" y="2771"/>
              <a:ext cx="542"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9">
              <a:extLst>
                <a:ext uri="{FF2B5EF4-FFF2-40B4-BE49-F238E27FC236}">
                  <a16:creationId xmlns:a16="http://schemas.microsoft.com/office/drawing/2014/main" id="{4B9EA920-2824-4B5B-B90F-F2196B5FC64A}"/>
                </a:ext>
              </a:extLst>
            </p:cNvPr>
            <p:cNvSpPr>
              <a:spLocks noChangeArrowheads="1"/>
            </p:cNvSpPr>
            <p:nvPr/>
          </p:nvSpPr>
          <p:spPr bwMode="auto">
            <a:xfrm>
              <a:off x="3714" y="2770"/>
              <a:ext cx="596"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Interactive query</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72" name="Freeform 70">
              <a:extLst>
                <a:ext uri="{FF2B5EF4-FFF2-40B4-BE49-F238E27FC236}">
                  <a16:creationId xmlns:a16="http://schemas.microsoft.com/office/drawing/2014/main" id="{E03CAAF2-8FE1-4D53-9669-E0F7083743EA}"/>
                </a:ext>
              </a:extLst>
            </p:cNvPr>
            <p:cNvSpPr>
              <a:spLocks/>
            </p:cNvSpPr>
            <p:nvPr/>
          </p:nvSpPr>
          <p:spPr bwMode="auto">
            <a:xfrm>
              <a:off x="4610" y="2672"/>
              <a:ext cx="814" cy="335"/>
            </a:xfrm>
            <a:custGeom>
              <a:avLst/>
              <a:gdLst>
                <a:gd name="T0" fmla="*/ 814 w 814"/>
                <a:gd name="T1" fmla="*/ 335 h 335"/>
                <a:gd name="T2" fmla="*/ 814 w 814"/>
                <a:gd name="T3" fmla="*/ 143 h 335"/>
                <a:gd name="T4" fmla="*/ 0 w 814"/>
                <a:gd name="T5" fmla="*/ 143 h 335"/>
                <a:gd name="T6" fmla="*/ 0 w 814"/>
                <a:gd name="T7" fmla="*/ 0 h 335"/>
              </a:gdLst>
              <a:ahLst/>
              <a:cxnLst>
                <a:cxn ang="0">
                  <a:pos x="T0" y="T1"/>
                </a:cxn>
                <a:cxn ang="0">
                  <a:pos x="T2" y="T3"/>
                </a:cxn>
                <a:cxn ang="0">
                  <a:pos x="T4" y="T5"/>
                </a:cxn>
                <a:cxn ang="0">
                  <a:pos x="T6" y="T7"/>
                </a:cxn>
              </a:cxnLst>
              <a:rect l="0" t="0" r="r" b="b"/>
              <a:pathLst>
                <a:path w="814" h="335">
                  <a:moveTo>
                    <a:pt x="814" y="335"/>
                  </a:moveTo>
                  <a:lnTo>
                    <a:pt x="814" y="143"/>
                  </a:lnTo>
                  <a:lnTo>
                    <a:pt x="0" y="143"/>
                  </a:lnTo>
                  <a:lnTo>
                    <a:pt x="0"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a:extLst>
                <a:ext uri="{FF2B5EF4-FFF2-40B4-BE49-F238E27FC236}">
                  <a16:creationId xmlns:a16="http://schemas.microsoft.com/office/drawing/2014/main" id="{F8E7DDCF-43AC-400A-A38D-4DFF5E1AC941}"/>
                </a:ext>
              </a:extLst>
            </p:cNvPr>
            <p:cNvSpPr>
              <a:spLocks/>
            </p:cNvSpPr>
            <p:nvPr/>
          </p:nvSpPr>
          <p:spPr bwMode="auto">
            <a:xfrm>
              <a:off x="4575" y="2612"/>
              <a:ext cx="69" cy="69"/>
            </a:xfrm>
            <a:custGeom>
              <a:avLst/>
              <a:gdLst>
                <a:gd name="T0" fmla="*/ 0 w 69"/>
                <a:gd name="T1" fmla="*/ 69 h 69"/>
                <a:gd name="T2" fmla="*/ 35 w 69"/>
                <a:gd name="T3" fmla="*/ 0 h 69"/>
                <a:gd name="T4" fmla="*/ 69 w 69"/>
                <a:gd name="T5" fmla="*/ 69 h 69"/>
                <a:gd name="T6" fmla="*/ 0 w 69"/>
                <a:gd name="T7" fmla="*/ 69 h 69"/>
              </a:gdLst>
              <a:ahLst/>
              <a:cxnLst>
                <a:cxn ang="0">
                  <a:pos x="T0" y="T1"/>
                </a:cxn>
                <a:cxn ang="0">
                  <a:pos x="T2" y="T3"/>
                </a:cxn>
                <a:cxn ang="0">
                  <a:pos x="T4" y="T5"/>
                </a:cxn>
                <a:cxn ang="0">
                  <a:pos x="T6" y="T7"/>
                </a:cxn>
              </a:cxnLst>
              <a:rect l="0" t="0" r="r" b="b"/>
              <a:pathLst>
                <a:path w="69" h="69">
                  <a:moveTo>
                    <a:pt x="0" y="69"/>
                  </a:moveTo>
                  <a:lnTo>
                    <a:pt x="35" y="0"/>
                  </a:lnTo>
                  <a:lnTo>
                    <a:pt x="69" y="69"/>
                  </a:lnTo>
                  <a:lnTo>
                    <a:pt x="0" y="69"/>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DB3DAB82-67A6-4A0B-8871-7615CDDB7354}"/>
                </a:ext>
              </a:extLst>
            </p:cNvPr>
            <p:cNvSpPr>
              <a:spLocks/>
            </p:cNvSpPr>
            <p:nvPr/>
          </p:nvSpPr>
          <p:spPr bwMode="auto">
            <a:xfrm>
              <a:off x="2261" y="2212"/>
              <a:ext cx="570" cy="316"/>
            </a:xfrm>
            <a:custGeom>
              <a:avLst/>
              <a:gdLst>
                <a:gd name="T0" fmla="*/ 0 w 2492"/>
                <a:gd name="T1" fmla="*/ 1248 h 1381"/>
                <a:gd name="T2" fmla="*/ 1246 w 2492"/>
                <a:gd name="T3" fmla="*/ 1381 h 1381"/>
                <a:gd name="T4" fmla="*/ 2492 w 2492"/>
                <a:gd name="T5" fmla="*/ 1248 h 1381"/>
                <a:gd name="T6" fmla="*/ 2492 w 2492"/>
                <a:gd name="T7" fmla="*/ 0 h 1381"/>
                <a:gd name="T8" fmla="*/ 0 w 2492"/>
                <a:gd name="T9" fmla="*/ 0 h 1381"/>
                <a:gd name="T10" fmla="*/ 0 w 2492"/>
                <a:gd name="T11" fmla="*/ 1248 h 1381"/>
              </a:gdLst>
              <a:ahLst/>
              <a:cxnLst>
                <a:cxn ang="0">
                  <a:pos x="T0" y="T1"/>
                </a:cxn>
                <a:cxn ang="0">
                  <a:pos x="T2" y="T3"/>
                </a:cxn>
                <a:cxn ang="0">
                  <a:pos x="T4" y="T5"/>
                </a:cxn>
                <a:cxn ang="0">
                  <a:pos x="T6" y="T7"/>
                </a:cxn>
                <a:cxn ang="0">
                  <a:pos x="T8" y="T9"/>
                </a:cxn>
                <a:cxn ang="0">
                  <a:pos x="T10" y="T11"/>
                </a:cxn>
              </a:cxnLst>
              <a:rect l="0" t="0" r="r" b="b"/>
              <a:pathLst>
                <a:path w="2492" h="1381">
                  <a:moveTo>
                    <a:pt x="0" y="1248"/>
                  </a:moveTo>
                  <a:cubicBezTo>
                    <a:pt x="0" y="1322"/>
                    <a:pt x="558" y="1381"/>
                    <a:pt x="1246" y="1381"/>
                  </a:cubicBezTo>
                  <a:cubicBezTo>
                    <a:pt x="1934" y="1381"/>
                    <a:pt x="2492" y="1322"/>
                    <a:pt x="2492" y="1248"/>
                  </a:cubicBezTo>
                  <a:lnTo>
                    <a:pt x="2492" y="0"/>
                  </a:lnTo>
                  <a:lnTo>
                    <a:pt x="0" y="0"/>
                  </a:lnTo>
                  <a:lnTo>
                    <a:pt x="0" y="1248"/>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2E53085E-821D-4B3E-8BC4-0748124BB839}"/>
                </a:ext>
              </a:extLst>
            </p:cNvPr>
            <p:cNvSpPr>
              <a:spLocks/>
            </p:cNvSpPr>
            <p:nvPr/>
          </p:nvSpPr>
          <p:spPr bwMode="auto">
            <a:xfrm>
              <a:off x="2261" y="2212"/>
              <a:ext cx="570" cy="316"/>
            </a:xfrm>
            <a:custGeom>
              <a:avLst/>
              <a:gdLst>
                <a:gd name="T0" fmla="*/ 0 w 2492"/>
                <a:gd name="T1" fmla="*/ 1248 h 1381"/>
                <a:gd name="T2" fmla="*/ 1246 w 2492"/>
                <a:gd name="T3" fmla="*/ 1381 h 1381"/>
                <a:gd name="T4" fmla="*/ 2492 w 2492"/>
                <a:gd name="T5" fmla="*/ 1248 h 1381"/>
                <a:gd name="T6" fmla="*/ 2492 w 2492"/>
                <a:gd name="T7" fmla="*/ 0 h 1381"/>
                <a:gd name="T8" fmla="*/ 0 w 2492"/>
                <a:gd name="T9" fmla="*/ 0 h 1381"/>
                <a:gd name="T10" fmla="*/ 0 w 2492"/>
                <a:gd name="T11" fmla="*/ 1248 h 1381"/>
              </a:gdLst>
              <a:ahLst/>
              <a:cxnLst>
                <a:cxn ang="0">
                  <a:pos x="T0" y="T1"/>
                </a:cxn>
                <a:cxn ang="0">
                  <a:pos x="T2" y="T3"/>
                </a:cxn>
                <a:cxn ang="0">
                  <a:pos x="T4" y="T5"/>
                </a:cxn>
                <a:cxn ang="0">
                  <a:pos x="T6" y="T7"/>
                </a:cxn>
                <a:cxn ang="0">
                  <a:pos x="T8" y="T9"/>
                </a:cxn>
                <a:cxn ang="0">
                  <a:pos x="T10" y="T11"/>
                </a:cxn>
              </a:cxnLst>
              <a:rect l="0" t="0" r="r" b="b"/>
              <a:pathLst>
                <a:path w="2492" h="1381">
                  <a:moveTo>
                    <a:pt x="0" y="1248"/>
                  </a:moveTo>
                  <a:cubicBezTo>
                    <a:pt x="0" y="1322"/>
                    <a:pt x="558" y="1381"/>
                    <a:pt x="1246" y="1381"/>
                  </a:cubicBezTo>
                  <a:cubicBezTo>
                    <a:pt x="1934" y="1381"/>
                    <a:pt x="2492" y="1322"/>
                    <a:pt x="2492" y="1248"/>
                  </a:cubicBezTo>
                  <a:lnTo>
                    <a:pt x="2492" y="0"/>
                  </a:lnTo>
                  <a:lnTo>
                    <a:pt x="0" y="0"/>
                  </a:lnTo>
                  <a:lnTo>
                    <a:pt x="0" y="1248"/>
                  </a:lnTo>
                  <a:close/>
                </a:path>
              </a:pathLst>
            </a:custGeom>
            <a:noFill/>
            <a:ln w="4763"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Oval 74">
              <a:extLst>
                <a:ext uri="{FF2B5EF4-FFF2-40B4-BE49-F238E27FC236}">
                  <a16:creationId xmlns:a16="http://schemas.microsoft.com/office/drawing/2014/main" id="{292FE590-39D0-465C-937E-797DAD189D8B}"/>
                </a:ext>
              </a:extLst>
            </p:cNvPr>
            <p:cNvSpPr>
              <a:spLocks noChangeArrowheads="1"/>
            </p:cNvSpPr>
            <p:nvPr/>
          </p:nvSpPr>
          <p:spPr bwMode="auto">
            <a:xfrm>
              <a:off x="2261" y="2182"/>
              <a:ext cx="570" cy="61"/>
            </a:xfrm>
            <a:prstGeom prst="ellipse">
              <a:avLst/>
            </a:pr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Oval 75">
              <a:extLst>
                <a:ext uri="{FF2B5EF4-FFF2-40B4-BE49-F238E27FC236}">
                  <a16:creationId xmlns:a16="http://schemas.microsoft.com/office/drawing/2014/main" id="{C65DFBBE-4158-4EA5-8AE7-6C05C192FD49}"/>
                </a:ext>
              </a:extLst>
            </p:cNvPr>
            <p:cNvSpPr>
              <a:spLocks noChangeArrowheads="1"/>
            </p:cNvSpPr>
            <p:nvPr/>
          </p:nvSpPr>
          <p:spPr bwMode="auto">
            <a:xfrm>
              <a:off x="2261" y="2182"/>
              <a:ext cx="570" cy="61"/>
            </a:xfrm>
            <a:prstGeom prst="ellipse">
              <a:avLst/>
            </a:prstGeom>
            <a:noFill/>
            <a:ln w="4763"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Rectangle 76">
              <a:extLst>
                <a:ext uri="{FF2B5EF4-FFF2-40B4-BE49-F238E27FC236}">
                  <a16:creationId xmlns:a16="http://schemas.microsoft.com/office/drawing/2014/main" id="{B4AA23AB-4F23-44B7-B18C-3DDA50FE4DE7}"/>
                </a:ext>
              </a:extLst>
            </p:cNvPr>
            <p:cNvSpPr>
              <a:spLocks noChangeArrowheads="1"/>
            </p:cNvSpPr>
            <p:nvPr/>
          </p:nvSpPr>
          <p:spPr bwMode="auto">
            <a:xfrm>
              <a:off x="2325" y="2257"/>
              <a:ext cx="47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EFFFF"/>
                  </a:solidFill>
                  <a:effectLst/>
                  <a:latin typeface="+mn-lt"/>
                </a:rPr>
                <a:t>Time Series </a:t>
              </a:r>
              <a:endParaRPr kumimoji="0" lang="en-US" altLang="en-US" sz="1800" b="0" i="0" u="none" strike="noStrike" cap="none" normalizeH="0" baseline="0" dirty="0">
                <a:ln>
                  <a:noFill/>
                </a:ln>
                <a:solidFill>
                  <a:schemeClr val="tx1"/>
                </a:solidFill>
                <a:effectLst/>
                <a:latin typeface="+mn-lt"/>
              </a:endParaRPr>
            </a:p>
          </p:txBody>
        </p:sp>
        <p:sp>
          <p:nvSpPr>
            <p:cNvPr id="79" name="Rectangle 77">
              <a:extLst>
                <a:ext uri="{FF2B5EF4-FFF2-40B4-BE49-F238E27FC236}">
                  <a16:creationId xmlns:a16="http://schemas.microsoft.com/office/drawing/2014/main" id="{05888EE5-966C-42AB-A75A-E868C0EBE922}"/>
                </a:ext>
              </a:extLst>
            </p:cNvPr>
            <p:cNvSpPr>
              <a:spLocks noChangeArrowheads="1"/>
            </p:cNvSpPr>
            <p:nvPr/>
          </p:nvSpPr>
          <p:spPr bwMode="auto">
            <a:xfrm>
              <a:off x="2414" y="2364"/>
              <a:ext cx="25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EFFFF"/>
                  </a:solidFill>
                  <a:effectLst/>
                  <a:latin typeface="+mn-lt"/>
                </a:rPr>
                <a:t>Model</a:t>
              </a:r>
              <a:endParaRPr kumimoji="0" lang="en-US" altLang="en-US" sz="1800" b="0" i="0" u="none" strike="noStrike" cap="none" normalizeH="0" baseline="0">
                <a:ln>
                  <a:noFill/>
                </a:ln>
                <a:solidFill>
                  <a:schemeClr val="tx1"/>
                </a:solidFill>
                <a:effectLst/>
                <a:latin typeface="+mn-lt"/>
              </a:endParaRPr>
            </a:p>
          </p:txBody>
        </p:sp>
        <p:sp>
          <p:nvSpPr>
            <p:cNvPr id="80" name="Freeform 78">
              <a:extLst>
                <a:ext uri="{FF2B5EF4-FFF2-40B4-BE49-F238E27FC236}">
                  <a16:creationId xmlns:a16="http://schemas.microsoft.com/office/drawing/2014/main" id="{84FD8A38-D8B8-4AEA-B42F-A4FBF6A618B4}"/>
                </a:ext>
              </a:extLst>
            </p:cNvPr>
            <p:cNvSpPr>
              <a:spLocks/>
            </p:cNvSpPr>
            <p:nvPr/>
          </p:nvSpPr>
          <p:spPr bwMode="auto">
            <a:xfrm>
              <a:off x="2546" y="1531"/>
              <a:ext cx="581" cy="591"/>
            </a:xfrm>
            <a:custGeom>
              <a:avLst/>
              <a:gdLst>
                <a:gd name="T0" fmla="*/ 581 w 581"/>
                <a:gd name="T1" fmla="*/ 0 h 591"/>
                <a:gd name="T2" fmla="*/ 0 w 581"/>
                <a:gd name="T3" fmla="*/ 0 h 591"/>
                <a:gd name="T4" fmla="*/ 0 w 581"/>
                <a:gd name="T5" fmla="*/ 591 h 591"/>
              </a:gdLst>
              <a:ahLst/>
              <a:cxnLst>
                <a:cxn ang="0">
                  <a:pos x="T0" y="T1"/>
                </a:cxn>
                <a:cxn ang="0">
                  <a:pos x="T2" y="T3"/>
                </a:cxn>
                <a:cxn ang="0">
                  <a:pos x="T4" y="T5"/>
                </a:cxn>
              </a:cxnLst>
              <a:rect l="0" t="0" r="r" b="b"/>
              <a:pathLst>
                <a:path w="581" h="591">
                  <a:moveTo>
                    <a:pt x="581" y="0"/>
                  </a:moveTo>
                  <a:lnTo>
                    <a:pt x="0" y="0"/>
                  </a:lnTo>
                  <a:lnTo>
                    <a:pt x="0" y="591"/>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2F1786A6-8A7B-40C8-9FF5-A568D395A1BA}"/>
                </a:ext>
              </a:extLst>
            </p:cNvPr>
            <p:cNvSpPr>
              <a:spLocks/>
            </p:cNvSpPr>
            <p:nvPr/>
          </p:nvSpPr>
          <p:spPr bwMode="auto">
            <a:xfrm>
              <a:off x="2512" y="2113"/>
              <a:ext cx="68" cy="69"/>
            </a:xfrm>
            <a:custGeom>
              <a:avLst/>
              <a:gdLst>
                <a:gd name="T0" fmla="*/ 68 w 68"/>
                <a:gd name="T1" fmla="*/ 0 h 69"/>
                <a:gd name="T2" fmla="*/ 34 w 68"/>
                <a:gd name="T3" fmla="*/ 69 h 69"/>
                <a:gd name="T4" fmla="*/ 0 w 68"/>
                <a:gd name="T5" fmla="*/ 0 h 69"/>
                <a:gd name="T6" fmla="*/ 68 w 68"/>
                <a:gd name="T7" fmla="*/ 0 h 69"/>
              </a:gdLst>
              <a:ahLst/>
              <a:cxnLst>
                <a:cxn ang="0">
                  <a:pos x="T0" y="T1"/>
                </a:cxn>
                <a:cxn ang="0">
                  <a:pos x="T2" y="T3"/>
                </a:cxn>
                <a:cxn ang="0">
                  <a:pos x="T4" y="T5"/>
                </a:cxn>
                <a:cxn ang="0">
                  <a:pos x="T6" y="T7"/>
                </a:cxn>
              </a:cxnLst>
              <a:rect l="0" t="0" r="r" b="b"/>
              <a:pathLst>
                <a:path w="68" h="69">
                  <a:moveTo>
                    <a:pt x="68" y="0"/>
                  </a:moveTo>
                  <a:lnTo>
                    <a:pt x="34" y="69"/>
                  </a:lnTo>
                  <a:lnTo>
                    <a:pt x="0" y="0"/>
                  </a:lnTo>
                  <a:lnTo>
                    <a:pt x="68"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0">
              <a:extLst>
                <a:ext uri="{FF2B5EF4-FFF2-40B4-BE49-F238E27FC236}">
                  <a16:creationId xmlns:a16="http://schemas.microsoft.com/office/drawing/2014/main" id="{57724F61-B5C9-4CC1-9752-3EE740690781}"/>
                </a:ext>
              </a:extLst>
            </p:cNvPr>
            <p:cNvSpPr>
              <a:spLocks noChangeArrowheads="1"/>
            </p:cNvSpPr>
            <p:nvPr/>
          </p:nvSpPr>
          <p:spPr bwMode="auto">
            <a:xfrm>
              <a:off x="2285" y="1772"/>
              <a:ext cx="522" cy="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4">
              <a:extLst>
                <a:ext uri="{FF2B5EF4-FFF2-40B4-BE49-F238E27FC236}">
                  <a16:creationId xmlns:a16="http://schemas.microsoft.com/office/drawing/2014/main" id="{0EA4E03F-7A4A-4695-AE67-D9CE157FDDEF}"/>
                </a:ext>
              </a:extLst>
            </p:cNvPr>
            <p:cNvSpPr>
              <a:spLocks noChangeArrowheads="1"/>
            </p:cNvSpPr>
            <p:nvPr/>
          </p:nvSpPr>
          <p:spPr bwMode="auto">
            <a:xfrm>
              <a:off x="2324" y="1818"/>
              <a:ext cx="50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Time Series ID</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87" name="Freeform 85">
              <a:extLst>
                <a:ext uri="{FF2B5EF4-FFF2-40B4-BE49-F238E27FC236}">
                  <a16:creationId xmlns:a16="http://schemas.microsoft.com/office/drawing/2014/main" id="{49449160-9F37-4E3D-827E-21278ABC86B1}"/>
                </a:ext>
              </a:extLst>
            </p:cNvPr>
            <p:cNvSpPr>
              <a:spLocks/>
            </p:cNvSpPr>
            <p:nvPr/>
          </p:nvSpPr>
          <p:spPr bwMode="auto">
            <a:xfrm>
              <a:off x="2546" y="2588"/>
              <a:ext cx="592" cy="577"/>
            </a:xfrm>
            <a:custGeom>
              <a:avLst/>
              <a:gdLst>
                <a:gd name="T0" fmla="*/ 592 w 592"/>
                <a:gd name="T1" fmla="*/ 577 h 577"/>
                <a:gd name="T2" fmla="*/ 0 w 592"/>
                <a:gd name="T3" fmla="*/ 577 h 577"/>
                <a:gd name="T4" fmla="*/ 0 w 592"/>
                <a:gd name="T5" fmla="*/ 0 h 577"/>
              </a:gdLst>
              <a:ahLst/>
              <a:cxnLst>
                <a:cxn ang="0">
                  <a:pos x="T0" y="T1"/>
                </a:cxn>
                <a:cxn ang="0">
                  <a:pos x="T2" y="T3"/>
                </a:cxn>
                <a:cxn ang="0">
                  <a:pos x="T4" y="T5"/>
                </a:cxn>
              </a:cxnLst>
              <a:rect l="0" t="0" r="r" b="b"/>
              <a:pathLst>
                <a:path w="592" h="577">
                  <a:moveTo>
                    <a:pt x="592" y="577"/>
                  </a:moveTo>
                  <a:lnTo>
                    <a:pt x="0" y="577"/>
                  </a:lnTo>
                  <a:lnTo>
                    <a:pt x="0"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17B1162C-A9B7-40EC-A32B-9E9C923A036D}"/>
                </a:ext>
              </a:extLst>
            </p:cNvPr>
            <p:cNvSpPr>
              <a:spLocks/>
            </p:cNvSpPr>
            <p:nvPr/>
          </p:nvSpPr>
          <p:spPr bwMode="auto">
            <a:xfrm>
              <a:off x="2512" y="2528"/>
              <a:ext cx="68" cy="69"/>
            </a:xfrm>
            <a:custGeom>
              <a:avLst/>
              <a:gdLst>
                <a:gd name="T0" fmla="*/ 0 w 68"/>
                <a:gd name="T1" fmla="*/ 69 h 69"/>
                <a:gd name="T2" fmla="*/ 34 w 68"/>
                <a:gd name="T3" fmla="*/ 0 h 69"/>
                <a:gd name="T4" fmla="*/ 68 w 68"/>
                <a:gd name="T5" fmla="*/ 69 h 69"/>
                <a:gd name="T6" fmla="*/ 0 w 68"/>
                <a:gd name="T7" fmla="*/ 69 h 69"/>
              </a:gdLst>
              <a:ahLst/>
              <a:cxnLst>
                <a:cxn ang="0">
                  <a:pos x="T0" y="T1"/>
                </a:cxn>
                <a:cxn ang="0">
                  <a:pos x="T2" y="T3"/>
                </a:cxn>
                <a:cxn ang="0">
                  <a:pos x="T4" y="T5"/>
                </a:cxn>
                <a:cxn ang="0">
                  <a:pos x="T6" y="T7"/>
                </a:cxn>
              </a:cxnLst>
              <a:rect l="0" t="0" r="r" b="b"/>
              <a:pathLst>
                <a:path w="68" h="69">
                  <a:moveTo>
                    <a:pt x="0" y="69"/>
                  </a:moveTo>
                  <a:lnTo>
                    <a:pt x="34" y="0"/>
                  </a:lnTo>
                  <a:lnTo>
                    <a:pt x="68" y="69"/>
                  </a:lnTo>
                  <a:lnTo>
                    <a:pt x="0" y="6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7">
              <a:extLst>
                <a:ext uri="{FF2B5EF4-FFF2-40B4-BE49-F238E27FC236}">
                  <a16:creationId xmlns:a16="http://schemas.microsoft.com/office/drawing/2014/main" id="{A798A217-CA2A-4482-8684-A762F715B0F7}"/>
                </a:ext>
              </a:extLst>
            </p:cNvPr>
            <p:cNvSpPr>
              <a:spLocks noChangeArrowheads="1"/>
            </p:cNvSpPr>
            <p:nvPr/>
          </p:nvSpPr>
          <p:spPr bwMode="auto">
            <a:xfrm>
              <a:off x="2343" y="2907"/>
              <a:ext cx="40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8">
              <a:extLst>
                <a:ext uri="{FF2B5EF4-FFF2-40B4-BE49-F238E27FC236}">
                  <a16:creationId xmlns:a16="http://schemas.microsoft.com/office/drawing/2014/main" id="{7A53C08E-C319-4523-8881-480629F3DE87}"/>
                </a:ext>
              </a:extLst>
            </p:cNvPr>
            <p:cNvSpPr>
              <a:spLocks noChangeArrowheads="1"/>
            </p:cNvSpPr>
            <p:nvPr/>
          </p:nvSpPr>
          <p:spPr bwMode="auto">
            <a:xfrm>
              <a:off x="2345" y="2906"/>
              <a:ext cx="45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Model query</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92" name="Rectangle 90">
              <a:extLst>
                <a:ext uri="{FF2B5EF4-FFF2-40B4-BE49-F238E27FC236}">
                  <a16:creationId xmlns:a16="http://schemas.microsoft.com/office/drawing/2014/main" id="{059E576A-9F8C-43CD-B858-19B4D510C6E0}"/>
                </a:ext>
              </a:extLst>
            </p:cNvPr>
            <p:cNvSpPr>
              <a:spLocks noChangeArrowheads="1"/>
            </p:cNvSpPr>
            <p:nvPr/>
          </p:nvSpPr>
          <p:spPr bwMode="auto">
            <a:xfrm>
              <a:off x="1240" y="2223"/>
              <a:ext cx="725" cy="264"/>
            </a:xfrm>
            <a:prstGeom prst="roundRect">
              <a:avLst/>
            </a:prstGeom>
            <a:solidFill>
              <a:srgbClr val="4672C4"/>
            </a:solidFill>
            <a:ln w="4763" cap="sq">
              <a:solidFill>
                <a:srgbClr val="C8C8C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91">
              <a:extLst>
                <a:ext uri="{FF2B5EF4-FFF2-40B4-BE49-F238E27FC236}">
                  <a16:creationId xmlns:a16="http://schemas.microsoft.com/office/drawing/2014/main" id="{769ADC76-9EB5-451E-AD58-3296A4548821}"/>
                </a:ext>
              </a:extLst>
            </p:cNvPr>
            <p:cNvSpPr>
              <a:spLocks noChangeArrowheads="1"/>
            </p:cNvSpPr>
            <p:nvPr/>
          </p:nvSpPr>
          <p:spPr bwMode="auto">
            <a:xfrm>
              <a:off x="1264" y="229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p:txBody>
        </p:sp>
        <p:sp>
          <p:nvSpPr>
            <p:cNvPr id="94" name="Line 92">
              <a:extLst>
                <a:ext uri="{FF2B5EF4-FFF2-40B4-BE49-F238E27FC236}">
                  <a16:creationId xmlns:a16="http://schemas.microsoft.com/office/drawing/2014/main" id="{57F4B052-C76B-42E9-80E1-35D8EBBEEEBE}"/>
                </a:ext>
              </a:extLst>
            </p:cNvPr>
            <p:cNvSpPr>
              <a:spLocks noChangeShapeType="1"/>
            </p:cNvSpPr>
            <p:nvPr/>
          </p:nvSpPr>
          <p:spPr bwMode="auto">
            <a:xfrm>
              <a:off x="1965" y="2355"/>
              <a:ext cx="236" cy="0"/>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a:extLst>
                <a:ext uri="{FF2B5EF4-FFF2-40B4-BE49-F238E27FC236}">
                  <a16:creationId xmlns:a16="http://schemas.microsoft.com/office/drawing/2014/main" id="{3F04F644-F018-4F3E-9DF4-6C7EBC02D751}"/>
                </a:ext>
              </a:extLst>
            </p:cNvPr>
            <p:cNvSpPr>
              <a:spLocks/>
            </p:cNvSpPr>
            <p:nvPr/>
          </p:nvSpPr>
          <p:spPr bwMode="auto">
            <a:xfrm>
              <a:off x="2192" y="2321"/>
              <a:ext cx="69" cy="69"/>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a:extLst>
                <a:ext uri="{FF2B5EF4-FFF2-40B4-BE49-F238E27FC236}">
                  <a16:creationId xmlns:a16="http://schemas.microsoft.com/office/drawing/2014/main" id="{2C5EAA99-A4A2-4BCA-86B9-7D9A4425BA02}"/>
                </a:ext>
              </a:extLst>
            </p:cNvPr>
            <p:cNvSpPr>
              <a:spLocks/>
            </p:cNvSpPr>
            <p:nvPr/>
          </p:nvSpPr>
          <p:spPr bwMode="auto">
            <a:xfrm>
              <a:off x="1602" y="2547"/>
              <a:ext cx="2084" cy="1370"/>
            </a:xfrm>
            <a:custGeom>
              <a:avLst/>
              <a:gdLst>
                <a:gd name="T0" fmla="*/ 2084 w 2084"/>
                <a:gd name="T1" fmla="*/ 1370 h 1370"/>
                <a:gd name="T2" fmla="*/ 0 w 2084"/>
                <a:gd name="T3" fmla="*/ 1370 h 1370"/>
                <a:gd name="T4" fmla="*/ 0 w 2084"/>
                <a:gd name="T5" fmla="*/ 0 h 1370"/>
              </a:gdLst>
              <a:ahLst/>
              <a:cxnLst>
                <a:cxn ang="0">
                  <a:pos x="T0" y="T1"/>
                </a:cxn>
                <a:cxn ang="0">
                  <a:pos x="T2" y="T3"/>
                </a:cxn>
                <a:cxn ang="0">
                  <a:pos x="T4" y="T5"/>
                </a:cxn>
              </a:cxnLst>
              <a:rect l="0" t="0" r="r" b="b"/>
              <a:pathLst>
                <a:path w="2084" h="1370">
                  <a:moveTo>
                    <a:pt x="2084" y="1370"/>
                  </a:moveTo>
                  <a:lnTo>
                    <a:pt x="0" y="1370"/>
                  </a:lnTo>
                  <a:lnTo>
                    <a:pt x="0"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a:extLst>
                <a:ext uri="{FF2B5EF4-FFF2-40B4-BE49-F238E27FC236}">
                  <a16:creationId xmlns:a16="http://schemas.microsoft.com/office/drawing/2014/main" id="{83D963EA-FC6F-4591-B727-E3DE6F637B83}"/>
                </a:ext>
              </a:extLst>
            </p:cNvPr>
            <p:cNvSpPr>
              <a:spLocks/>
            </p:cNvSpPr>
            <p:nvPr/>
          </p:nvSpPr>
          <p:spPr bwMode="auto">
            <a:xfrm>
              <a:off x="1568" y="2487"/>
              <a:ext cx="69" cy="69"/>
            </a:xfrm>
            <a:custGeom>
              <a:avLst/>
              <a:gdLst>
                <a:gd name="T0" fmla="*/ 0 w 69"/>
                <a:gd name="T1" fmla="*/ 69 h 69"/>
                <a:gd name="T2" fmla="*/ 34 w 69"/>
                <a:gd name="T3" fmla="*/ 0 h 69"/>
                <a:gd name="T4" fmla="*/ 69 w 69"/>
                <a:gd name="T5" fmla="*/ 69 h 69"/>
                <a:gd name="T6" fmla="*/ 0 w 69"/>
                <a:gd name="T7" fmla="*/ 69 h 69"/>
              </a:gdLst>
              <a:ahLst/>
              <a:cxnLst>
                <a:cxn ang="0">
                  <a:pos x="T0" y="T1"/>
                </a:cxn>
                <a:cxn ang="0">
                  <a:pos x="T2" y="T3"/>
                </a:cxn>
                <a:cxn ang="0">
                  <a:pos x="T4" y="T5"/>
                </a:cxn>
                <a:cxn ang="0">
                  <a:pos x="T6" y="T7"/>
                </a:cxn>
              </a:cxnLst>
              <a:rect l="0" t="0" r="r" b="b"/>
              <a:pathLst>
                <a:path w="69" h="69">
                  <a:moveTo>
                    <a:pt x="0" y="69"/>
                  </a:moveTo>
                  <a:lnTo>
                    <a:pt x="34" y="0"/>
                  </a:lnTo>
                  <a:lnTo>
                    <a:pt x="69" y="69"/>
                  </a:lnTo>
                  <a:lnTo>
                    <a:pt x="0" y="69"/>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a:extLst>
                <a:ext uri="{FF2B5EF4-FFF2-40B4-BE49-F238E27FC236}">
                  <a16:creationId xmlns:a16="http://schemas.microsoft.com/office/drawing/2014/main" id="{5283352E-88DF-439A-A123-52FA89362D78}"/>
                </a:ext>
              </a:extLst>
            </p:cNvPr>
            <p:cNvSpPr>
              <a:spLocks/>
            </p:cNvSpPr>
            <p:nvPr/>
          </p:nvSpPr>
          <p:spPr bwMode="auto">
            <a:xfrm>
              <a:off x="1602" y="2547"/>
              <a:ext cx="1301" cy="1370"/>
            </a:xfrm>
            <a:custGeom>
              <a:avLst/>
              <a:gdLst>
                <a:gd name="T0" fmla="*/ 1301 w 1301"/>
                <a:gd name="T1" fmla="*/ 1370 h 1370"/>
                <a:gd name="T2" fmla="*/ 0 w 1301"/>
                <a:gd name="T3" fmla="*/ 1370 h 1370"/>
                <a:gd name="T4" fmla="*/ 0 w 1301"/>
                <a:gd name="T5" fmla="*/ 0 h 1370"/>
              </a:gdLst>
              <a:ahLst/>
              <a:cxnLst>
                <a:cxn ang="0">
                  <a:pos x="T0" y="T1"/>
                </a:cxn>
                <a:cxn ang="0">
                  <a:pos x="T2" y="T3"/>
                </a:cxn>
                <a:cxn ang="0">
                  <a:pos x="T4" y="T5"/>
                </a:cxn>
              </a:cxnLst>
              <a:rect l="0" t="0" r="r" b="b"/>
              <a:pathLst>
                <a:path w="1301" h="1370">
                  <a:moveTo>
                    <a:pt x="1301" y="1370"/>
                  </a:moveTo>
                  <a:lnTo>
                    <a:pt x="0" y="1370"/>
                  </a:lnTo>
                  <a:lnTo>
                    <a:pt x="0" y="0"/>
                  </a:lnTo>
                </a:path>
              </a:pathLst>
            </a:custGeom>
            <a:solidFill>
              <a:srgbClr val="FFFFFF"/>
            </a:solidFill>
            <a:ln w="1587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BB1C7184-7C11-40C7-8E7A-8008A3F39A9D}"/>
                </a:ext>
              </a:extLst>
            </p:cNvPr>
            <p:cNvSpPr>
              <a:spLocks/>
            </p:cNvSpPr>
            <p:nvPr/>
          </p:nvSpPr>
          <p:spPr bwMode="auto">
            <a:xfrm>
              <a:off x="1568" y="2487"/>
              <a:ext cx="69" cy="69"/>
            </a:xfrm>
            <a:custGeom>
              <a:avLst/>
              <a:gdLst>
                <a:gd name="T0" fmla="*/ 0 w 69"/>
                <a:gd name="T1" fmla="*/ 69 h 69"/>
                <a:gd name="T2" fmla="*/ 34 w 69"/>
                <a:gd name="T3" fmla="*/ 0 h 69"/>
                <a:gd name="T4" fmla="*/ 69 w 69"/>
                <a:gd name="T5" fmla="*/ 69 h 69"/>
                <a:gd name="T6" fmla="*/ 0 w 69"/>
                <a:gd name="T7" fmla="*/ 69 h 69"/>
              </a:gdLst>
              <a:ahLst/>
              <a:cxnLst>
                <a:cxn ang="0">
                  <a:pos x="T0" y="T1"/>
                </a:cxn>
                <a:cxn ang="0">
                  <a:pos x="T2" y="T3"/>
                </a:cxn>
                <a:cxn ang="0">
                  <a:pos x="T4" y="T5"/>
                </a:cxn>
                <a:cxn ang="0">
                  <a:pos x="T6" y="T7"/>
                </a:cxn>
              </a:cxnLst>
              <a:rect l="0" t="0" r="r" b="b"/>
              <a:pathLst>
                <a:path w="69" h="69">
                  <a:moveTo>
                    <a:pt x="0" y="69"/>
                  </a:moveTo>
                  <a:lnTo>
                    <a:pt x="34" y="0"/>
                  </a:lnTo>
                  <a:lnTo>
                    <a:pt x="69" y="69"/>
                  </a:lnTo>
                  <a:lnTo>
                    <a:pt x="0" y="6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8">
              <a:extLst>
                <a:ext uri="{FF2B5EF4-FFF2-40B4-BE49-F238E27FC236}">
                  <a16:creationId xmlns:a16="http://schemas.microsoft.com/office/drawing/2014/main" id="{2E5857A4-7FF3-46D9-90F5-DE07B2615DA4}"/>
                </a:ext>
              </a:extLst>
            </p:cNvPr>
            <p:cNvSpPr>
              <a:spLocks noChangeArrowheads="1"/>
            </p:cNvSpPr>
            <p:nvPr/>
          </p:nvSpPr>
          <p:spPr bwMode="auto">
            <a:xfrm>
              <a:off x="1309" y="3164"/>
              <a:ext cx="587" cy="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9">
              <a:extLst>
                <a:ext uri="{FF2B5EF4-FFF2-40B4-BE49-F238E27FC236}">
                  <a16:creationId xmlns:a16="http://schemas.microsoft.com/office/drawing/2014/main" id="{5C4D36FB-190E-424F-936A-0463B9B756A6}"/>
                </a:ext>
              </a:extLst>
            </p:cNvPr>
            <p:cNvSpPr>
              <a:spLocks noChangeArrowheads="1"/>
            </p:cNvSpPr>
            <p:nvPr/>
          </p:nvSpPr>
          <p:spPr bwMode="auto">
            <a:xfrm>
              <a:off x="1310" y="3162"/>
              <a:ext cx="65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Time Series Model</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102" name="Rectangle 100">
              <a:extLst>
                <a:ext uri="{FF2B5EF4-FFF2-40B4-BE49-F238E27FC236}">
                  <a16:creationId xmlns:a16="http://schemas.microsoft.com/office/drawing/2014/main" id="{53EE39A3-6767-41CC-A1C5-ABCCA679D098}"/>
                </a:ext>
              </a:extLst>
            </p:cNvPr>
            <p:cNvSpPr>
              <a:spLocks noChangeArrowheads="1"/>
            </p:cNvSpPr>
            <p:nvPr/>
          </p:nvSpPr>
          <p:spPr bwMode="auto">
            <a:xfrm>
              <a:off x="1361" y="3257"/>
              <a:ext cx="54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authoring, sync</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103" name="Rectangle 101">
              <a:extLst>
                <a:ext uri="{FF2B5EF4-FFF2-40B4-BE49-F238E27FC236}">
                  <a16:creationId xmlns:a16="http://schemas.microsoft.com/office/drawing/2014/main" id="{DAB97145-2D75-4B3F-A317-AE373A027E25}"/>
                </a:ext>
              </a:extLst>
            </p:cNvPr>
            <p:cNvSpPr>
              <a:spLocks noChangeArrowheads="1"/>
            </p:cNvSpPr>
            <p:nvPr/>
          </p:nvSpPr>
          <p:spPr bwMode="auto">
            <a:xfrm>
              <a:off x="2903" y="3718"/>
              <a:ext cx="596" cy="397"/>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2">
              <a:extLst>
                <a:ext uri="{FF2B5EF4-FFF2-40B4-BE49-F238E27FC236}">
                  <a16:creationId xmlns:a16="http://schemas.microsoft.com/office/drawing/2014/main" id="{BB31A157-52AF-4D31-A76C-64F9990B8D68}"/>
                </a:ext>
              </a:extLst>
            </p:cNvPr>
            <p:cNvSpPr>
              <a:spLocks noChangeArrowheads="1"/>
            </p:cNvSpPr>
            <p:nvPr/>
          </p:nvSpPr>
          <p:spPr bwMode="auto">
            <a:xfrm>
              <a:off x="2903" y="3718"/>
              <a:ext cx="596" cy="397"/>
            </a:xfrm>
            <a:prstGeom prst="rect">
              <a:avLst/>
            </a:prstGeom>
            <a:noFill/>
            <a:ln w="4763"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03">
              <a:extLst>
                <a:ext uri="{FF2B5EF4-FFF2-40B4-BE49-F238E27FC236}">
                  <a16:creationId xmlns:a16="http://schemas.microsoft.com/office/drawing/2014/main" id="{DF5531AC-CD02-4906-BA5D-B77396E2BAE4}"/>
                </a:ext>
              </a:extLst>
            </p:cNvPr>
            <p:cNvSpPr>
              <a:spLocks noChangeArrowheads="1"/>
            </p:cNvSpPr>
            <p:nvPr/>
          </p:nvSpPr>
          <p:spPr bwMode="auto">
            <a:xfrm>
              <a:off x="2967" y="3853"/>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EFFFF"/>
                  </a:solidFill>
                  <a:effectLst/>
                  <a:latin typeface="+mn-lt"/>
                </a:rPr>
                <a:t>TSI Explorer</a:t>
              </a:r>
              <a:endParaRPr kumimoji="0" lang="en-US" altLang="en-US" sz="1800" b="0" i="0" u="none" strike="noStrike" cap="none" normalizeH="0" baseline="0">
                <a:ln>
                  <a:noFill/>
                </a:ln>
                <a:solidFill>
                  <a:schemeClr val="tx1"/>
                </a:solidFill>
                <a:effectLst/>
                <a:latin typeface="+mn-lt"/>
              </a:endParaRPr>
            </a:p>
          </p:txBody>
        </p:sp>
        <p:sp>
          <p:nvSpPr>
            <p:cNvPr id="106" name="Rectangle 104">
              <a:extLst>
                <a:ext uri="{FF2B5EF4-FFF2-40B4-BE49-F238E27FC236}">
                  <a16:creationId xmlns:a16="http://schemas.microsoft.com/office/drawing/2014/main" id="{3C25D3C0-4833-443B-A656-E5FC87E8C76D}"/>
                </a:ext>
              </a:extLst>
            </p:cNvPr>
            <p:cNvSpPr>
              <a:spLocks noChangeArrowheads="1"/>
            </p:cNvSpPr>
            <p:nvPr/>
          </p:nvSpPr>
          <p:spPr bwMode="auto">
            <a:xfrm>
              <a:off x="2925" y="437"/>
              <a:ext cx="596" cy="398"/>
            </a:xfrm>
            <a:prstGeom prst="rect">
              <a:avLst/>
            </a:prstGeom>
            <a:solidFill>
              <a:srgbClr val="668B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5">
              <a:extLst>
                <a:ext uri="{FF2B5EF4-FFF2-40B4-BE49-F238E27FC236}">
                  <a16:creationId xmlns:a16="http://schemas.microsoft.com/office/drawing/2014/main" id="{3C4FE1B9-1646-4750-BCA2-9D022BA48327}"/>
                </a:ext>
              </a:extLst>
            </p:cNvPr>
            <p:cNvSpPr>
              <a:spLocks noChangeArrowheads="1"/>
            </p:cNvSpPr>
            <p:nvPr/>
          </p:nvSpPr>
          <p:spPr bwMode="auto">
            <a:xfrm>
              <a:off x="2925" y="437"/>
              <a:ext cx="596" cy="398"/>
            </a:xfrm>
            <a:prstGeom prst="rect">
              <a:avLst/>
            </a:prstGeom>
            <a:noFill/>
            <a:ln w="11113" cap="sq">
              <a:solidFill>
                <a:srgbClr val="5474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6">
              <a:extLst>
                <a:ext uri="{FF2B5EF4-FFF2-40B4-BE49-F238E27FC236}">
                  <a16:creationId xmlns:a16="http://schemas.microsoft.com/office/drawing/2014/main" id="{9746623B-0D4A-44DE-BD6E-A2D7CA97AC42}"/>
                </a:ext>
              </a:extLst>
            </p:cNvPr>
            <p:cNvSpPr>
              <a:spLocks noChangeArrowheads="1"/>
            </p:cNvSpPr>
            <p:nvPr/>
          </p:nvSpPr>
          <p:spPr bwMode="auto">
            <a:xfrm>
              <a:off x="3143" y="572"/>
              <a:ext cx="1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ADT</a:t>
              </a:r>
              <a:endParaRPr kumimoji="0" lang="en-US" altLang="en-US" sz="1800" b="0" i="0" u="none" strike="noStrike" cap="none" normalizeH="0" baseline="0" dirty="0">
                <a:ln>
                  <a:noFill/>
                </a:ln>
                <a:solidFill>
                  <a:schemeClr val="tx1"/>
                </a:solidFill>
                <a:effectLst/>
                <a:latin typeface="+mn-lt"/>
              </a:endParaRPr>
            </a:p>
          </p:txBody>
        </p:sp>
        <p:sp>
          <p:nvSpPr>
            <p:cNvPr id="109" name="Freeform 107">
              <a:extLst>
                <a:ext uri="{FF2B5EF4-FFF2-40B4-BE49-F238E27FC236}">
                  <a16:creationId xmlns:a16="http://schemas.microsoft.com/office/drawing/2014/main" id="{9DB88FC5-3D91-4BBD-928E-1B2A3B3426A6}"/>
                </a:ext>
              </a:extLst>
            </p:cNvPr>
            <p:cNvSpPr>
              <a:spLocks/>
            </p:cNvSpPr>
            <p:nvPr/>
          </p:nvSpPr>
          <p:spPr bwMode="auto">
            <a:xfrm>
              <a:off x="1602" y="636"/>
              <a:ext cx="1323" cy="703"/>
            </a:xfrm>
            <a:custGeom>
              <a:avLst/>
              <a:gdLst>
                <a:gd name="T0" fmla="*/ 1323 w 1323"/>
                <a:gd name="T1" fmla="*/ 0 h 703"/>
                <a:gd name="T2" fmla="*/ 0 w 1323"/>
                <a:gd name="T3" fmla="*/ 0 h 703"/>
                <a:gd name="T4" fmla="*/ 0 w 1323"/>
                <a:gd name="T5" fmla="*/ 703 h 703"/>
              </a:gdLst>
              <a:ahLst/>
              <a:cxnLst>
                <a:cxn ang="0">
                  <a:pos x="T0" y="T1"/>
                </a:cxn>
                <a:cxn ang="0">
                  <a:pos x="T2" y="T3"/>
                </a:cxn>
                <a:cxn ang="0">
                  <a:pos x="T4" y="T5"/>
                </a:cxn>
              </a:cxnLst>
              <a:rect l="0" t="0" r="r" b="b"/>
              <a:pathLst>
                <a:path w="1323" h="703">
                  <a:moveTo>
                    <a:pt x="1323" y="0"/>
                  </a:moveTo>
                  <a:lnTo>
                    <a:pt x="0" y="0"/>
                  </a:lnTo>
                  <a:lnTo>
                    <a:pt x="0" y="703"/>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8">
              <a:extLst>
                <a:ext uri="{FF2B5EF4-FFF2-40B4-BE49-F238E27FC236}">
                  <a16:creationId xmlns:a16="http://schemas.microsoft.com/office/drawing/2014/main" id="{E0EA6F04-64B0-430B-8FF2-35654FB7885F}"/>
                </a:ext>
              </a:extLst>
            </p:cNvPr>
            <p:cNvSpPr>
              <a:spLocks/>
            </p:cNvSpPr>
            <p:nvPr/>
          </p:nvSpPr>
          <p:spPr bwMode="auto">
            <a:xfrm>
              <a:off x="1568" y="1331"/>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9">
              <a:extLst>
                <a:ext uri="{FF2B5EF4-FFF2-40B4-BE49-F238E27FC236}">
                  <a16:creationId xmlns:a16="http://schemas.microsoft.com/office/drawing/2014/main" id="{33F411D3-90CC-4834-8B91-40314DD0BF09}"/>
                </a:ext>
              </a:extLst>
            </p:cNvPr>
            <p:cNvSpPr>
              <a:spLocks noChangeArrowheads="1"/>
            </p:cNvSpPr>
            <p:nvPr/>
          </p:nvSpPr>
          <p:spPr bwMode="auto">
            <a:xfrm>
              <a:off x="2018" y="677"/>
              <a:ext cx="595"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0">
              <a:extLst>
                <a:ext uri="{FF2B5EF4-FFF2-40B4-BE49-F238E27FC236}">
                  <a16:creationId xmlns:a16="http://schemas.microsoft.com/office/drawing/2014/main" id="{5A940066-3F28-456F-88D5-A423D46CF8BB}"/>
                </a:ext>
              </a:extLst>
            </p:cNvPr>
            <p:cNvSpPr>
              <a:spLocks noChangeArrowheads="1"/>
            </p:cNvSpPr>
            <p:nvPr/>
          </p:nvSpPr>
          <p:spPr bwMode="auto">
            <a:xfrm>
              <a:off x="2020" y="676"/>
              <a:ext cx="67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Logical twin model</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113" name="Freeform 111">
              <a:extLst>
                <a:ext uri="{FF2B5EF4-FFF2-40B4-BE49-F238E27FC236}">
                  <a16:creationId xmlns:a16="http://schemas.microsoft.com/office/drawing/2014/main" id="{14AB6CF1-08B1-4FD4-A329-85C97BEFEE2E}"/>
                </a:ext>
              </a:extLst>
            </p:cNvPr>
            <p:cNvSpPr>
              <a:spLocks/>
            </p:cNvSpPr>
            <p:nvPr/>
          </p:nvSpPr>
          <p:spPr bwMode="auto">
            <a:xfrm>
              <a:off x="1602" y="636"/>
              <a:ext cx="2072" cy="703"/>
            </a:xfrm>
            <a:custGeom>
              <a:avLst/>
              <a:gdLst>
                <a:gd name="T0" fmla="*/ 9060 w 9060"/>
                <a:gd name="T1" fmla="*/ 0 h 3074"/>
                <a:gd name="T2" fmla="*/ 8688 w 9060"/>
                <a:gd name="T3" fmla="*/ 0 h 3074"/>
                <a:gd name="T4" fmla="*/ 8688 w 9060"/>
                <a:gd name="T5" fmla="*/ 1167 h 3074"/>
                <a:gd name="T6" fmla="*/ 7217 w 9060"/>
                <a:gd name="T7" fmla="*/ 1167 h 3074"/>
                <a:gd name="T8" fmla="*/ 7089 w 9060"/>
                <a:gd name="T9" fmla="*/ 1039 h 3074"/>
                <a:gd name="T10" fmla="*/ 6961 w 9060"/>
                <a:gd name="T11" fmla="*/ 1167 h 3074"/>
                <a:gd name="T12" fmla="*/ 0 w 9060"/>
                <a:gd name="T13" fmla="*/ 1167 h 3074"/>
                <a:gd name="T14" fmla="*/ 0 w 9060"/>
                <a:gd name="T15" fmla="*/ 3074 h 30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60" h="3074">
                  <a:moveTo>
                    <a:pt x="9060" y="0"/>
                  </a:moveTo>
                  <a:lnTo>
                    <a:pt x="8688" y="0"/>
                  </a:lnTo>
                  <a:lnTo>
                    <a:pt x="8688" y="1167"/>
                  </a:lnTo>
                  <a:lnTo>
                    <a:pt x="7217" y="1167"/>
                  </a:lnTo>
                  <a:cubicBezTo>
                    <a:pt x="7217" y="1097"/>
                    <a:pt x="7159" y="1039"/>
                    <a:pt x="7089" y="1039"/>
                  </a:cubicBezTo>
                  <a:cubicBezTo>
                    <a:pt x="7018" y="1039"/>
                    <a:pt x="6961" y="1097"/>
                    <a:pt x="6961" y="1167"/>
                  </a:cubicBezTo>
                  <a:lnTo>
                    <a:pt x="0" y="1167"/>
                  </a:lnTo>
                  <a:lnTo>
                    <a:pt x="0" y="3074"/>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2">
              <a:extLst>
                <a:ext uri="{FF2B5EF4-FFF2-40B4-BE49-F238E27FC236}">
                  <a16:creationId xmlns:a16="http://schemas.microsoft.com/office/drawing/2014/main" id="{D0EDD9D4-1FED-41DF-855F-4B8A341313C0}"/>
                </a:ext>
              </a:extLst>
            </p:cNvPr>
            <p:cNvSpPr>
              <a:spLocks/>
            </p:cNvSpPr>
            <p:nvPr/>
          </p:nvSpPr>
          <p:spPr bwMode="auto">
            <a:xfrm>
              <a:off x="1568" y="1331"/>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3">
              <a:extLst>
                <a:ext uri="{FF2B5EF4-FFF2-40B4-BE49-F238E27FC236}">
                  <a16:creationId xmlns:a16="http://schemas.microsoft.com/office/drawing/2014/main" id="{D782C571-9367-487D-85A6-D6FD358FCE5A}"/>
                </a:ext>
              </a:extLst>
            </p:cNvPr>
            <p:cNvSpPr>
              <a:spLocks noChangeArrowheads="1"/>
            </p:cNvSpPr>
            <p:nvPr/>
          </p:nvSpPr>
          <p:spPr bwMode="auto">
            <a:xfrm>
              <a:off x="2021" y="940"/>
              <a:ext cx="589"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4">
              <a:extLst>
                <a:ext uri="{FF2B5EF4-FFF2-40B4-BE49-F238E27FC236}">
                  <a16:creationId xmlns:a16="http://schemas.microsoft.com/office/drawing/2014/main" id="{0962B60C-DBEF-4E55-92EE-3531AB7277CB}"/>
                </a:ext>
              </a:extLst>
            </p:cNvPr>
            <p:cNvSpPr>
              <a:spLocks noChangeArrowheads="1"/>
            </p:cNvSpPr>
            <p:nvPr/>
          </p:nvSpPr>
          <p:spPr bwMode="auto">
            <a:xfrm>
              <a:off x="2023" y="939"/>
              <a:ext cx="65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Device twin model</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117" name="Rectangle 115">
              <a:extLst>
                <a:ext uri="{FF2B5EF4-FFF2-40B4-BE49-F238E27FC236}">
                  <a16:creationId xmlns:a16="http://schemas.microsoft.com/office/drawing/2014/main" id="{2B3A12E0-4D45-4983-B1D6-1D5B7031A02C}"/>
                </a:ext>
              </a:extLst>
            </p:cNvPr>
            <p:cNvSpPr>
              <a:spLocks noChangeArrowheads="1"/>
            </p:cNvSpPr>
            <p:nvPr/>
          </p:nvSpPr>
          <p:spPr bwMode="auto">
            <a:xfrm>
              <a:off x="4465" y="3718"/>
              <a:ext cx="596" cy="397"/>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6">
              <a:extLst>
                <a:ext uri="{FF2B5EF4-FFF2-40B4-BE49-F238E27FC236}">
                  <a16:creationId xmlns:a16="http://schemas.microsoft.com/office/drawing/2014/main" id="{A808DAD0-08EE-4499-999F-8407ECD2697F}"/>
                </a:ext>
              </a:extLst>
            </p:cNvPr>
            <p:cNvSpPr>
              <a:spLocks noChangeArrowheads="1"/>
            </p:cNvSpPr>
            <p:nvPr/>
          </p:nvSpPr>
          <p:spPr bwMode="auto">
            <a:xfrm>
              <a:off x="4465" y="3718"/>
              <a:ext cx="596" cy="397"/>
            </a:xfrm>
            <a:prstGeom prst="rect">
              <a:avLst/>
            </a:prstGeom>
            <a:noFill/>
            <a:ln w="4763"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ECC257A-8DE9-456A-AC4D-E5FC13F693AB}"/>
                </a:ext>
              </a:extLst>
            </p:cNvPr>
            <p:cNvSpPr>
              <a:spLocks/>
            </p:cNvSpPr>
            <p:nvPr/>
          </p:nvSpPr>
          <p:spPr bwMode="auto">
            <a:xfrm>
              <a:off x="3983" y="3357"/>
              <a:ext cx="780" cy="361"/>
            </a:xfrm>
            <a:custGeom>
              <a:avLst/>
              <a:gdLst>
                <a:gd name="T0" fmla="*/ 780 w 780"/>
                <a:gd name="T1" fmla="*/ 361 h 361"/>
                <a:gd name="T2" fmla="*/ 780 w 780"/>
                <a:gd name="T3" fmla="*/ 210 h 361"/>
                <a:gd name="T4" fmla="*/ 0 w 780"/>
                <a:gd name="T5" fmla="*/ 210 h 361"/>
                <a:gd name="T6" fmla="*/ 0 w 780"/>
                <a:gd name="T7" fmla="*/ 0 h 361"/>
              </a:gdLst>
              <a:ahLst/>
              <a:cxnLst>
                <a:cxn ang="0">
                  <a:pos x="T0" y="T1"/>
                </a:cxn>
                <a:cxn ang="0">
                  <a:pos x="T2" y="T3"/>
                </a:cxn>
                <a:cxn ang="0">
                  <a:pos x="T4" y="T5"/>
                </a:cxn>
                <a:cxn ang="0">
                  <a:pos x="T6" y="T7"/>
                </a:cxn>
              </a:cxnLst>
              <a:rect l="0" t="0" r="r" b="b"/>
              <a:pathLst>
                <a:path w="780" h="361">
                  <a:moveTo>
                    <a:pt x="780" y="361"/>
                  </a:moveTo>
                  <a:lnTo>
                    <a:pt x="780" y="210"/>
                  </a:lnTo>
                  <a:lnTo>
                    <a:pt x="0" y="210"/>
                  </a:lnTo>
                  <a:lnTo>
                    <a:pt x="0" y="0"/>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9EB429B3-EB8D-4954-A8A0-F0621593ED3E}"/>
                </a:ext>
              </a:extLst>
            </p:cNvPr>
            <p:cNvSpPr>
              <a:spLocks/>
            </p:cNvSpPr>
            <p:nvPr/>
          </p:nvSpPr>
          <p:spPr bwMode="auto">
            <a:xfrm>
              <a:off x="3949" y="3297"/>
              <a:ext cx="69" cy="68"/>
            </a:xfrm>
            <a:custGeom>
              <a:avLst/>
              <a:gdLst>
                <a:gd name="T0" fmla="*/ 0 w 69"/>
                <a:gd name="T1" fmla="*/ 68 h 68"/>
                <a:gd name="T2" fmla="*/ 34 w 69"/>
                <a:gd name="T3" fmla="*/ 0 h 68"/>
                <a:gd name="T4" fmla="*/ 69 w 69"/>
                <a:gd name="T5" fmla="*/ 68 h 68"/>
                <a:gd name="T6" fmla="*/ 0 w 69"/>
                <a:gd name="T7" fmla="*/ 68 h 68"/>
              </a:gdLst>
              <a:ahLst/>
              <a:cxnLst>
                <a:cxn ang="0">
                  <a:pos x="T0" y="T1"/>
                </a:cxn>
                <a:cxn ang="0">
                  <a:pos x="T2" y="T3"/>
                </a:cxn>
                <a:cxn ang="0">
                  <a:pos x="T4" y="T5"/>
                </a:cxn>
                <a:cxn ang="0">
                  <a:pos x="T6" y="T7"/>
                </a:cxn>
              </a:cxnLst>
              <a:rect l="0" t="0" r="r" b="b"/>
              <a:pathLst>
                <a:path w="69" h="68">
                  <a:moveTo>
                    <a:pt x="0" y="68"/>
                  </a:moveTo>
                  <a:lnTo>
                    <a:pt x="34" y="0"/>
                  </a:lnTo>
                  <a:lnTo>
                    <a:pt x="69" y="68"/>
                  </a:lnTo>
                  <a:lnTo>
                    <a:pt x="0" y="68"/>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121">
              <a:extLst>
                <a:ext uri="{FF2B5EF4-FFF2-40B4-BE49-F238E27FC236}">
                  <a16:creationId xmlns:a16="http://schemas.microsoft.com/office/drawing/2014/main" id="{7A205E50-2E00-4F74-A4D8-CFBC32B0D4D7}"/>
                </a:ext>
              </a:extLst>
            </p:cNvPr>
            <p:cNvSpPr>
              <a:spLocks noChangeShapeType="1"/>
            </p:cNvSpPr>
            <p:nvPr/>
          </p:nvSpPr>
          <p:spPr bwMode="auto">
            <a:xfrm flipH="1" flipV="1">
              <a:off x="3983" y="3357"/>
              <a:ext cx="1" cy="361"/>
            </a:xfrm>
            <a:prstGeom prst="line">
              <a:avLst/>
            </a:prstGeom>
            <a:noFill/>
            <a:ln w="1587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a:extLst>
                <a:ext uri="{FF2B5EF4-FFF2-40B4-BE49-F238E27FC236}">
                  <a16:creationId xmlns:a16="http://schemas.microsoft.com/office/drawing/2014/main" id="{73D62734-3844-46C4-BEC8-2F6C08E91279}"/>
                </a:ext>
              </a:extLst>
            </p:cNvPr>
            <p:cNvSpPr>
              <a:spLocks/>
            </p:cNvSpPr>
            <p:nvPr/>
          </p:nvSpPr>
          <p:spPr bwMode="auto">
            <a:xfrm>
              <a:off x="3949" y="3297"/>
              <a:ext cx="69" cy="69"/>
            </a:xfrm>
            <a:custGeom>
              <a:avLst/>
              <a:gdLst>
                <a:gd name="T0" fmla="*/ 0 w 69"/>
                <a:gd name="T1" fmla="*/ 69 h 69"/>
                <a:gd name="T2" fmla="*/ 34 w 69"/>
                <a:gd name="T3" fmla="*/ 0 h 69"/>
                <a:gd name="T4" fmla="*/ 69 w 69"/>
                <a:gd name="T5" fmla="*/ 68 h 69"/>
                <a:gd name="T6" fmla="*/ 0 w 69"/>
                <a:gd name="T7" fmla="*/ 69 h 69"/>
              </a:gdLst>
              <a:ahLst/>
              <a:cxnLst>
                <a:cxn ang="0">
                  <a:pos x="T0" y="T1"/>
                </a:cxn>
                <a:cxn ang="0">
                  <a:pos x="T2" y="T3"/>
                </a:cxn>
                <a:cxn ang="0">
                  <a:pos x="T4" y="T5"/>
                </a:cxn>
                <a:cxn ang="0">
                  <a:pos x="T6" y="T7"/>
                </a:cxn>
              </a:cxnLst>
              <a:rect l="0" t="0" r="r" b="b"/>
              <a:pathLst>
                <a:path w="69" h="69">
                  <a:moveTo>
                    <a:pt x="0" y="69"/>
                  </a:moveTo>
                  <a:lnTo>
                    <a:pt x="34" y="0"/>
                  </a:lnTo>
                  <a:lnTo>
                    <a:pt x="69" y="68"/>
                  </a:lnTo>
                  <a:lnTo>
                    <a:pt x="0" y="6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23">
              <a:extLst>
                <a:ext uri="{FF2B5EF4-FFF2-40B4-BE49-F238E27FC236}">
                  <a16:creationId xmlns:a16="http://schemas.microsoft.com/office/drawing/2014/main" id="{673D95B0-DD55-431B-BA53-429EEF5DC743}"/>
                </a:ext>
              </a:extLst>
            </p:cNvPr>
            <p:cNvSpPr>
              <a:spLocks noChangeArrowheads="1"/>
            </p:cNvSpPr>
            <p:nvPr/>
          </p:nvSpPr>
          <p:spPr bwMode="auto">
            <a:xfrm>
              <a:off x="3563" y="3432"/>
              <a:ext cx="841"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4">
              <a:extLst>
                <a:ext uri="{FF2B5EF4-FFF2-40B4-BE49-F238E27FC236}">
                  <a16:creationId xmlns:a16="http://schemas.microsoft.com/office/drawing/2014/main" id="{961EF3BC-D5DD-459C-8DF0-31D731214414}"/>
                </a:ext>
              </a:extLst>
            </p:cNvPr>
            <p:cNvSpPr>
              <a:spLocks noChangeArrowheads="1"/>
            </p:cNvSpPr>
            <p:nvPr/>
          </p:nvSpPr>
          <p:spPr bwMode="auto">
            <a:xfrm>
              <a:off x="3565" y="3431"/>
              <a:ext cx="94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Analytics and model query</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127" name="Freeform 125">
              <a:extLst>
                <a:ext uri="{FF2B5EF4-FFF2-40B4-BE49-F238E27FC236}">
                  <a16:creationId xmlns:a16="http://schemas.microsoft.com/office/drawing/2014/main" id="{2E285C0E-29E7-4B45-B2EE-4E6B38BE2B36}"/>
                </a:ext>
              </a:extLst>
            </p:cNvPr>
            <p:cNvSpPr>
              <a:spLocks/>
            </p:cNvSpPr>
            <p:nvPr/>
          </p:nvSpPr>
          <p:spPr bwMode="auto">
            <a:xfrm>
              <a:off x="3223" y="835"/>
              <a:ext cx="749" cy="504"/>
            </a:xfrm>
            <a:custGeom>
              <a:avLst/>
              <a:gdLst>
                <a:gd name="T0" fmla="*/ 0 w 749"/>
                <a:gd name="T1" fmla="*/ 0 h 504"/>
                <a:gd name="T2" fmla="*/ 0 w 749"/>
                <a:gd name="T3" fmla="*/ 284 h 504"/>
                <a:gd name="T4" fmla="*/ 749 w 749"/>
                <a:gd name="T5" fmla="*/ 284 h 504"/>
                <a:gd name="T6" fmla="*/ 749 w 749"/>
                <a:gd name="T7" fmla="*/ 504 h 504"/>
              </a:gdLst>
              <a:ahLst/>
              <a:cxnLst>
                <a:cxn ang="0">
                  <a:pos x="T0" y="T1"/>
                </a:cxn>
                <a:cxn ang="0">
                  <a:pos x="T2" y="T3"/>
                </a:cxn>
                <a:cxn ang="0">
                  <a:pos x="T4" y="T5"/>
                </a:cxn>
                <a:cxn ang="0">
                  <a:pos x="T6" y="T7"/>
                </a:cxn>
              </a:cxnLst>
              <a:rect l="0" t="0" r="r" b="b"/>
              <a:pathLst>
                <a:path w="749" h="504">
                  <a:moveTo>
                    <a:pt x="0" y="0"/>
                  </a:moveTo>
                  <a:lnTo>
                    <a:pt x="0" y="284"/>
                  </a:lnTo>
                  <a:lnTo>
                    <a:pt x="749" y="284"/>
                  </a:lnTo>
                  <a:lnTo>
                    <a:pt x="749" y="504"/>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6">
              <a:extLst>
                <a:ext uri="{FF2B5EF4-FFF2-40B4-BE49-F238E27FC236}">
                  <a16:creationId xmlns:a16="http://schemas.microsoft.com/office/drawing/2014/main" id="{6C690D7D-E7D5-4485-8EFB-671C7FF6B32F}"/>
                </a:ext>
              </a:extLst>
            </p:cNvPr>
            <p:cNvSpPr>
              <a:spLocks/>
            </p:cNvSpPr>
            <p:nvPr/>
          </p:nvSpPr>
          <p:spPr bwMode="auto">
            <a:xfrm>
              <a:off x="3938" y="1331"/>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27">
              <a:extLst>
                <a:ext uri="{FF2B5EF4-FFF2-40B4-BE49-F238E27FC236}">
                  <a16:creationId xmlns:a16="http://schemas.microsoft.com/office/drawing/2014/main" id="{ADA8783E-3CB0-4C0D-AAC4-646401A6C0AB}"/>
                </a:ext>
              </a:extLst>
            </p:cNvPr>
            <p:cNvSpPr>
              <a:spLocks noChangeArrowheads="1"/>
            </p:cNvSpPr>
            <p:nvPr/>
          </p:nvSpPr>
          <p:spPr bwMode="auto">
            <a:xfrm>
              <a:off x="2863" y="984"/>
              <a:ext cx="705"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8">
              <a:extLst>
                <a:ext uri="{FF2B5EF4-FFF2-40B4-BE49-F238E27FC236}">
                  <a16:creationId xmlns:a16="http://schemas.microsoft.com/office/drawing/2014/main" id="{4B06FDE0-7839-4EAE-B2F9-0CE0D0419A3B}"/>
                </a:ext>
              </a:extLst>
            </p:cNvPr>
            <p:cNvSpPr>
              <a:spLocks noChangeArrowheads="1"/>
            </p:cNvSpPr>
            <p:nvPr/>
          </p:nvSpPr>
          <p:spPr bwMode="auto">
            <a:xfrm>
              <a:off x="2865" y="983"/>
              <a:ext cx="78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Logical twin telemetry</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131" name="Rectangle 129">
              <a:extLst>
                <a:ext uri="{FF2B5EF4-FFF2-40B4-BE49-F238E27FC236}">
                  <a16:creationId xmlns:a16="http://schemas.microsoft.com/office/drawing/2014/main" id="{DFF86B55-B9EC-4872-8880-C9871F750D17}"/>
                </a:ext>
              </a:extLst>
            </p:cNvPr>
            <p:cNvSpPr>
              <a:spLocks noChangeArrowheads="1"/>
            </p:cNvSpPr>
            <p:nvPr/>
          </p:nvSpPr>
          <p:spPr bwMode="auto">
            <a:xfrm>
              <a:off x="1240" y="1399"/>
              <a:ext cx="725" cy="264"/>
            </a:xfrm>
            <a:prstGeom prst="round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31">
              <a:extLst>
                <a:ext uri="{FF2B5EF4-FFF2-40B4-BE49-F238E27FC236}">
                  <a16:creationId xmlns:a16="http://schemas.microsoft.com/office/drawing/2014/main" id="{00736FD6-4B68-40C4-8C8E-0EA8182D203A}"/>
                </a:ext>
              </a:extLst>
            </p:cNvPr>
            <p:cNvSpPr>
              <a:spLocks noChangeArrowheads="1"/>
            </p:cNvSpPr>
            <p:nvPr/>
          </p:nvSpPr>
          <p:spPr bwMode="auto">
            <a:xfrm>
              <a:off x="1316" y="1467"/>
              <a:ext cx="60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TSM Inference</a:t>
              </a:r>
              <a:endParaRPr kumimoji="0" lang="en-US" altLang="en-US" sz="1800" b="0" i="0" u="none" strike="noStrike" cap="none" normalizeH="0" baseline="0" dirty="0">
                <a:ln>
                  <a:noFill/>
                </a:ln>
                <a:solidFill>
                  <a:schemeClr val="tx1"/>
                </a:solidFill>
                <a:effectLst/>
                <a:latin typeface="+mn-lt"/>
              </a:endParaRPr>
            </a:p>
          </p:txBody>
        </p:sp>
        <p:sp>
          <p:nvSpPr>
            <p:cNvPr id="134" name="Line 132">
              <a:extLst>
                <a:ext uri="{FF2B5EF4-FFF2-40B4-BE49-F238E27FC236}">
                  <a16:creationId xmlns:a16="http://schemas.microsoft.com/office/drawing/2014/main" id="{E44B0EF0-2834-46EE-892B-FF830790F193}"/>
                </a:ext>
              </a:extLst>
            </p:cNvPr>
            <p:cNvSpPr>
              <a:spLocks noChangeShapeType="1"/>
            </p:cNvSpPr>
            <p:nvPr/>
          </p:nvSpPr>
          <p:spPr bwMode="auto">
            <a:xfrm>
              <a:off x="1602" y="1663"/>
              <a:ext cx="0" cy="500"/>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a:extLst>
                <a:ext uri="{FF2B5EF4-FFF2-40B4-BE49-F238E27FC236}">
                  <a16:creationId xmlns:a16="http://schemas.microsoft.com/office/drawing/2014/main" id="{FB3A8A08-A1DB-439A-B7A9-F61B902E1B7D}"/>
                </a:ext>
              </a:extLst>
            </p:cNvPr>
            <p:cNvSpPr>
              <a:spLocks/>
            </p:cNvSpPr>
            <p:nvPr/>
          </p:nvSpPr>
          <p:spPr bwMode="auto">
            <a:xfrm>
              <a:off x="1568" y="2155"/>
              <a:ext cx="69" cy="68"/>
            </a:xfrm>
            <a:custGeom>
              <a:avLst/>
              <a:gdLst>
                <a:gd name="T0" fmla="*/ 69 w 69"/>
                <a:gd name="T1" fmla="*/ 0 h 68"/>
                <a:gd name="T2" fmla="*/ 34 w 69"/>
                <a:gd name="T3" fmla="*/ 68 h 68"/>
                <a:gd name="T4" fmla="*/ 0 w 69"/>
                <a:gd name="T5" fmla="*/ 0 h 68"/>
                <a:gd name="T6" fmla="*/ 69 w 69"/>
                <a:gd name="T7" fmla="*/ 0 h 68"/>
              </a:gdLst>
              <a:ahLst/>
              <a:cxnLst>
                <a:cxn ang="0">
                  <a:pos x="T0" y="T1"/>
                </a:cxn>
                <a:cxn ang="0">
                  <a:pos x="T2" y="T3"/>
                </a:cxn>
                <a:cxn ang="0">
                  <a:pos x="T4" y="T5"/>
                </a:cxn>
                <a:cxn ang="0">
                  <a:pos x="T6" y="T7"/>
                </a:cxn>
              </a:cxnLst>
              <a:rect l="0" t="0" r="r" b="b"/>
              <a:pathLst>
                <a:path w="69" h="68">
                  <a:moveTo>
                    <a:pt x="69" y="0"/>
                  </a:moveTo>
                  <a:lnTo>
                    <a:pt x="34" y="68"/>
                  </a:lnTo>
                  <a:lnTo>
                    <a:pt x="0" y="0"/>
                  </a:lnTo>
                  <a:lnTo>
                    <a:pt x="6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4">
              <a:extLst>
                <a:ext uri="{FF2B5EF4-FFF2-40B4-BE49-F238E27FC236}">
                  <a16:creationId xmlns:a16="http://schemas.microsoft.com/office/drawing/2014/main" id="{0F9E402C-88B2-4D85-94C5-8ADCB66797B7}"/>
                </a:ext>
              </a:extLst>
            </p:cNvPr>
            <p:cNvSpPr>
              <a:spLocks noChangeArrowheads="1"/>
            </p:cNvSpPr>
            <p:nvPr/>
          </p:nvSpPr>
          <p:spPr bwMode="auto">
            <a:xfrm>
              <a:off x="1328" y="1805"/>
              <a:ext cx="537" cy="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5">
              <a:extLst>
                <a:ext uri="{FF2B5EF4-FFF2-40B4-BE49-F238E27FC236}">
                  <a16:creationId xmlns:a16="http://schemas.microsoft.com/office/drawing/2014/main" id="{8638DB4D-6B6A-4C18-92FC-D90877F3E77C}"/>
                </a:ext>
              </a:extLst>
            </p:cNvPr>
            <p:cNvSpPr>
              <a:spLocks noChangeArrowheads="1"/>
            </p:cNvSpPr>
            <p:nvPr/>
          </p:nvSpPr>
          <p:spPr bwMode="auto">
            <a:xfrm>
              <a:off x="1330" y="1804"/>
              <a:ext cx="5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accent6">
                      <a:lumMod val="75000"/>
                    </a:schemeClr>
                  </a:solidFill>
                  <a:effectLst/>
                  <a:latin typeface="+mn-lt"/>
                </a:rPr>
                <a:t>Types, instances,</a:t>
              </a:r>
              <a:endParaRPr kumimoji="0" lang="en-US" altLang="en-US" sz="1800" b="0" i="0" u="none" strike="noStrike" cap="none" normalizeH="0" baseline="0">
                <a:ln>
                  <a:noFill/>
                </a:ln>
                <a:solidFill>
                  <a:schemeClr val="accent6">
                    <a:lumMod val="75000"/>
                  </a:schemeClr>
                </a:solidFill>
                <a:effectLst/>
                <a:latin typeface="+mn-lt"/>
              </a:endParaRPr>
            </a:p>
          </p:txBody>
        </p:sp>
        <p:sp>
          <p:nvSpPr>
            <p:cNvPr id="138" name="Rectangle 136">
              <a:extLst>
                <a:ext uri="{FF2B5EF4-FFF2-40B4-BE49-F238E27FC236}">
                  <a16:creationId xmlns:a16="http://schemas.microsoft.com/office/drawing/2014/main" id="{D1DD589C-0E7A-49EA-831C-9B3C038C5A3F}"/>
                </a:ext>
              </a:extLst>
            </p:cNvPr>
            <p:cNvSpPr>
              <a:spLocks noChangeArrowheads="1"/>
            </p:cNvSpPr>
            <p:nvPr/>
          </p:nvSpPr>
          <p:spPr bwMode="auto">
            <a:xfrm>
              <a:off x="1423" y="1896"/>
              <a:ext cx="38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hierarchies</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139" name="Rectangle 137">
              <a:extLst>
                <a:ext uri="{FF2B5EF4-FFF2-40B4-BE49-F238E27FC236}">
                  <a16:creationId xmlns:a16="http://schemas.microsoft.com/office/drawing/2014/main" id="{22F66C98-3CDC-43AD-8703-69BA3A84FFBB}"/>
                </a:ext>
              </a:extLst>
            </p:cNvPr>
            <p:cNvSpPr>
              <a:spLocks noChangeArrowheads="1"/>
            </p:cNvSpPr>
            <p:nvPr/>
          </p:nvSpPr>
          <p:spPr bwMode="auto">
            <a:xfrm>
              <a:off x="5126" y="2182"/>
              <a:ext cx="596" cy="346"/>
            </a:xfrm>
            <a:prstGeom prst="round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9">
              <a:extLst>
                <a:ext uri="{FF2B5EF4-FFF2-40B4-BE49-F238E27FC236}">
                  <a16:creationId xmlns:a16="http://schemas.microsoft.com/office/drawing/2014/main" id="{460BF42B-04B6-4A04-A7B1-695F9E516281}"/>
                </a:ext>
              </a:extLst>
            </p:cNvPr>
            <p:cNvSpPr>
              <a:spLocks noChangeArrowheads="1"/>
            </p:cNvSpPr>
            <p:nvPr/>
          </p:nvSpPr>
          <p:spPr bwMode="auto">
            <a:xfrm>
              <a:off x="5196" y="2216"/>
              <a:ext cx="4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EFFFF"/>
                  </a:solidFill>
                  <a:effectLst/>
                  <a:latin typeface="+mn-lt"/>
                </a:rPr>
                <a:t>Job Engine</a:t>
              </a:r>
              <a:endParaRPr kumimoji="0" lang="en-US" altLang="en-US" sz="1800" b="0" i="0" u="none" strike="noStrike" cap="none" normalizeH="0" baseline="0" dirty="0">
                <a:ln>
                  <a:noFill/>
                </a:ln>
                <a:solidFill>
                  <a:schemeClr val="tx1"/>
                </a:solidFill>
                <a:effectLst/>
                <a:latin typeface="+mn-lt"/>
              </a:endParaRPr>
            </a:p>
          </p:txBody>
        </p:sp>
        <p:sp>
          <p:nvSpPr>
            <p:cNvPr id="142" name="Rectangle 140">
              <a:extLst>
                <a:ext uri="{FF2B5EF4-FFF2-40B4-BE49-F238E27FC236}">
                  <a16:creationId xmlns:a16="http://schemas.microsoft.com/office/drawing/2014/main" id="{6ECAEAA4-D1E2-46E5-A356-7AC654446832}"/>
                </a:ext>
              </a:extLst>
            </p:cNvPr>
            <p:cNvSpPr>
              <a:spLocks noChangeArrowheads="1"/>
            </p:cNvSpPr>
            <p:nvPr/>
          </p:nvSpPr>
          <p:spPr bwMode="auto">
            <a:xfrm>
              <a:off x="5223" y="2373"/>
              <a:ext cx="46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FEFFFF"/>
                  </a:solidFill>
                  <a:effectLst/>
                  <a:latin typeface="Calibri" panose="020F0502020204030204" pitchFamily="34" charset="0"/>
                </a:rPr>
                <a:t>(Managed Spark)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Freeform 141">
              <a:extLst>
                <a:ext uri="{FF2B5EF4-FFF2-40B4-BE49-F238E27FC236}">
                  <a16:creationId xmlns:a16="http://schemas.microsoft.com/office/drawing/2014/main" id="{3C029779-DA4A-4E55-9D5A-0D672E0B9457}"/>
                </a:ext>
              </a:extLst>
            </p:cNvPr>
            <p:cNvSpPr>
              <a:spLocks/>
            </p:cNvSpPr>
            <p:nvPr/>
          </p:nvSpPr>
          <p:spPr bwMode="auto">
            <a:xfrm>
              <a:off x="4610" y="2528"/>
              <a:ext cx="814" cy="287"/>
            </a:xfrm>
            <a:custGeom>
              <a:avLst/>
              <a:gdLst>
                <a:gd name="T0" fmla="*/ 814 w 814"/>
                <a:gd name="T1" fmla="*/ 0 h 287"/>
                <a:gd name="T2" fmla="*/ 814 w 814"/>
                <a:gd name="T3" fmla="*/ 287 h 287"/>
                <a:gd name="T4" fmla="*/ 0 w 814"/>
                <a:gd name="T5" fmla="*/ 287 h 287"/>
                <a:gd name="T6" fmla="*/ 0 w 814"/>
                <a:gd name="T7" fmla="*/ 144 h 287"/>
              </a:gdLst>
              <a:ahLst/>
              <a:cxnLst>
                <a:cxn ang="0">
                  <a:pos x="T0" y="T1"/>
                </a:cxn>
                <a:cxn ang="0">
                  <a:pos x="T2" y="T3"/>
                </a:cxn>
                <a:cxn ang="0">
                  <a:pos x="T4" y="T5"/>
                </a:cxn>
                <a:cxn ang="0">
                  <a:pos x="T6" y="T7"/>
                </a:cxn>
              </a:cxnLst>
              <a:rect l="0" t="0" r="r" b="b"/>
              <a:pathLst>
                <a:path w="814" h="287">
                  <a:moveTo>
                    <a:pt x="814" y="0"/>
                  </a:moveTo>
                  <a:lnTo>
                    <a:pt x="814" y="287"/>
                  </a:lnTo>
                  <a:lnTo>
                    <a:pt x="0" y="287"/>
                  </a:lnTo>
                  <a:lnTo>
                    <a:pt x="0" y="144"/>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a:extLst>
                <a:ext uri="{FF2B5EF4-FFF2-40B4-BE49-F238E27FC236}">
                  <a16:creationId xmlns:a16="http://schemas.microsoft.com/office/drawing/2014/main" id="{56E1B0C6-DBB5-46A6-8579-4AF35E64BF76}"/>
                </a:ext>
              </a:extLst>
            </p:cNvPr>
            <p:cNvSpPr>
              <a:spLocks/>
            </p:cNvSpPr>
            <p:nvPr/>
          </p:nvSpPr>
          <p:spPr bwMode="auto">
            <a:xfrm>
              <a:off x="4575" y="2612"/>
              <a:ext cx="69" cy="69"/>
            </a:xfrm>
            <a:custGeom>
              <a:avLst/>
              <a:gdLst>
                <a:gd name="T0" fmla="*/ 0 w 69"/>
                <a:gd name="T1" fmla="*/ 69 h 69"/>
                <a:gd name="T2" fmla="*/ 35 w 69"/>
                <a:gd name="T3" fmla="*/ 0 h 69"/>
                <a:gd name="T4" fmla="*/ 69 w 69"/>
                <a:gd name="T5" fmla="*/ 69 h 69"/>
                <a:gd name="T6" fmla="*/ 0 w 69"/>
                <a:gd name="T7" fmla="*/ 69 h 69"/>
              </a:gdLst>
              <a:ahLst/>
              <a:cxnLst>
                <a:cxn ang="0">
                  <a:pos x="T0" y="T1"/>
                </a:cxn>
                <a:cxn ang="0">
                  <a:pos x="T2" y="T3"/>
                </a:cxn>
                <a:cxn ang="0">
                  <a:pos x="T4" y="T5"/>
                </a:cxn>
                <a:cxn ang="0">
                  <a:pos x="T6" y="T7"/>
                </a:cxn>
              </a:cxnLst>
              <a:rect l="0" t="0" r="r" b="b"/>
              <a:pathLst>
                <a:path w="69" h="69">
                  <a:moveTo>
                    <a:pt x="0" y="69"/>
                  </a:moveTo>
                  <a:lnTo>
                    <a:pt x="35" y="0"/>
                  </a:lnTo>
                  <a:lnTo>
                    <a:pt x="69" y="69"/>
                  </a:lnTo>
                  <a:lnTo>
                    <a:pt x="0" y="6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3">
              <a:extLst>
                <a:ext uri="{FF2B5EF4-FFF2-40B4-BE49-F238E27FC236}">
                  <a16:creationId xmlns:a16="http://schemas.microsoft.com/office/drawing/2014/main" id="{95C89DC8-52FF-492F-93D7-EE40726A816D}"/>
                </a:ext>
              </a:extLst>
            </p:cNvPr>
            <p:cNvSpPr>
              <a:spLocks noChangeArrowheads="1"/>
            </p:cNvSpPr>
            <p:nvPr/>
          </p:nvSpPr>
          <p:spPr bwMode="auto">
            <a:xfrm>
              <a:off x="4825" y="2769"/>
              <a:ext cx="381"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44">
              <a:extLst>
                <a:ext uri="{FF2B5EF4-FFF2-40B4-BE49-F238E27FC236}">
                  <a16:creationId xmlns:a16="http://schemas.microsoft.com/office/drawing/2014/main" id="{6A84E201-81F8-46A6-BB89-639F76BB1328}"/>
                </a:ext>
              </a:extLst>
            </p:cNvPr>
            <p:cNvSpPr>
              <a:spLocks noChangeArrowheads="1"/>
            </p:cNvSpPr>
            <p:nvPr/>
          </p:nvSpPr>
          <p:spPr bwMode="auto">
            <a:xfrm>
              <a:off x="4827" y="2768"/>
              <a:ext cx="423"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Batch query</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147" name="Freeform 145">
              <a:extLst>
                <a:ext uri="{FF2B5EF4-FFF2-40B4-BE49-F238E27FC236}">
                  <a16:creationId xmlns:a16="http://schemas.microsoft.com/office/drawing/2014/main" id="{B7D919B0-AE08-4A34-8287-79E9C02B4091}"/>
                </a:ext>
              </a:extLst>
            </p:cNvPr>
            <p:cNvSpPr>
              <a:spLocks/>
            </p:cNvSpPr>
            <p:nvPr/>
          </p:nvSpPr>
          <p:spPr bwMode="auto">
            <a:xfrm>
              <a:off x="4610" y="1897"/>
              <a:ext cx="814" cy="285"/>
            </a:xfrm>
            <a:custGeom>
              <a:avLst/>
              <a:gdLst>
                <a:gd name="T0" fmla="*/ 814 w 814"/>
                <a:gd name="T1" fmla="*/ 285 h 285"/>
                <a:gd name="T2" fmla="*/ 814 w 814"/>
                <a:gd name="T3" fmla="*/ 0 h 285"/>
                <a:gd name="T4" fmla="*/ 0 w 814"/>
                <a:gd name="T5" fmla="*/ 0 h 285"/>
                <a:gd name="T6" fmla="*/ 0 w 814"/>
                <a:gd name="T7" fmla="*/ 144 h 285"/>
              </a:gdLst>
              <a:ahLst/>
              <a:cxnLst>
                <a:cxn ang="0">
                  <a:pos x="T0" y="T1"/>
                </a:cxn>
                <a:cxn ang="0">
                  <a:pos x="T2" y="T3"/>
                </a:cxn>
                <a:cxn ang="0">
                  <a:pos x="T4" y="T5"/>
                </a:cxn>
                <a:cxn ang="0">
                  <a:pos x="T6" y="T7"/>
                </a:cxn>
              </a:cxnLst>
              <a:rect l="0" t="0" r="r" b="b"/>
              <a:pathLst>
                <a:path w="814" h="285">
                  <a:moveTo>
                    <a:pt x="814" y="285"/>
                  </a:moveTo>
                  <a:lnTo>
                    <a:pt x="814" y="0"/>
                  </a:lnTo>
                  <a:lnTo>
                    <a:pt x="0" y="0"/>
                  </a:lnTo>
                  <a:lnTo>
                    <a:pt x="0" y="144"/>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6">
              <a:extLst>
                <a:ext uri="{FF2B5EF4-FFF2-40B4-BE49-F238E27FC236}">
                  <a16:creationId xmlns:a16="http://schemas.microsoft.com/office/drawing/2014/main" id="{0B3FC0B9-3D2A-4E60-AC8E-5F7587E64C86}"/>
                </a:ext>
              </a:extLst>
            </p:cNvPr>
            <p:cNvSpPr>
              <a:spLocks/>
            </p:cNvSpPr>
            <p:nvPr/>
          </p:nvSpPr>
          <p:spPr bwMode="auto">
            <a:xfrm>
              <a:off x="4575" y="2033"/>
              <a:ext cx="69" cy="69"/>
            </a:xfrm>
            <a:custGeom>
              <a:avLst/>
              <a:gdLst>
                <a:gd name="T0" fmla="*/ 69 w 69"/>
                <a:gd name="T1" fmla="*/ 0 h 69"/>
                <a:gd name="T2" fmla="*/ 35 w 69"/>
                <a:gd name="T3" fmla="*/ 69 h 69"/>
                <a:gd name="T4" fmla="*/ 0 w 69"/>
                <a:gd name="T5" fmla="*/ 0 h 69"/>
                <a:gd name="T6" fmla="*/ 69 w 69"/>
                <a:gd name="T7" fmla="*/ 0 h 69"/>
              </a:gdLst>
              <a:ahLst/>
              <a:cxnLst>
                <a:cxn ang="0">
                  <a:pos x="T0" y="T1"/>
                </a:cxn>
                <a:cxn ang="0">
                  <a:pos x="T2" y="T3"/>
                </a:cxn>
                <a:cxn ang="0">
                  <a:pos x="T4" y="T5"/>
                </a:cxn>
                <a:cxn ang="0">
                  <a:pos x="T6" y="T7"/>
                </a:cxn>
              </a:cxnLst>
              <a:rect l="0" t="0" r="r" b="b"/>
              <a:pathLst>
                <a:path w="69" h="69">
                  <a:moveTo>
                    <a:pt x="69" y="0"/>
                  </a:moveTo>
                  <a:lnTo>
                    <a:pt x="35" y="69"/>
                  </a:lnTo>
                  <a:lnTo>
                    <a:pt x="0" y="0"/>
                  </a:lnTo>
                  <a:lnTo>
                    <a:pt x="6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7">
              <a:extLst>
                <a:ext uri="{FF2B5EF4-FFF2-40B4-BE49-F238E27FC236}">
                  <a16:creationId xmlns:a16="http://schemas.microsoft.com/office/drawing/2014/main" id="{B0E20424-A63C-4F1A-A711-9509A3B0A6B6}"/>
                </a:ext>
              </a:extLst>
            </p:cNvPr>
            <p:cNvSpPr>
              <a:spLocks noChangeArrowheads="1"/>
            </p:cNvSpPr>
            <p:nvPr/>
          </p:nvSpPr>
          <p:spPr bwMode="auto">
            <a:xfrm>
              <a:off x="4839" y="1804"/>
              <a:ext cx="436" cy="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8">
              <a:extLst>
                <a:ext uri="{FF2B5EF4-FFF2-40B4-BE49-F238E27FC236}">
                  <a16:creationId xmlns:a16="http://schemas.microsoft.com/office/drawing/2014/main" id="{C040617C-C47B-4D25-9BD0-A64DB6A813CA}"/>
                </a:ext>
              </a:extLst>
            </p:cNvPr>
            <p:cNvSpPr>
              <a:spLocks noChangeArrowheads="1"/>
            </p:cNvSpPr>
            <p:nvPr/>
          </p:nvSpPr>
          <p:spPr bwMode="auto">
            <a:xfrm>
              <a:off x="4867" y="1803"/>
              <a:ext cx="4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Bulk Upload</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151" name="Rectangle 149">
              <a:extLst>
                <a:ext uri="{FF2B5EF4-FFF2-40B4-BE49-F238E27FC236}">
                  <a16:creationId xmlns:a16="http://schemas.microsoft.com/office/drawing/2014/main" id="{3E463347-0F3C-416B-B2BD-0160B653E9D4}"/>
                </a:ext>
              </a:extLst>
            </p:cNvPr>
            <p:cNvSpPr>
              <a:spLocks noChangeArrowheads="1"/>
            </p:cNvSpPr>
            <p:nvPr/>
          </p:nvSpPr>
          <p:spPr bwMode="auto">
            <a:xfrm>
              <a:off x="4841" y="1895"/>
              <a:ext cx="48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accent6">
                      <a:lumMod val="75000"/>
                    </a:schemeClr>
                  </a:solidFill>
                  <a:effectLst/>
                  <a:latin typeface="+mn-lt"/>
                </a:rPr>
                <a:t>Data Deletion</a:t>
              </a:r>
              <a:endParaRPr kumimoji="0" lang="en-US" altLang="en-US" sz="1800" b="0" i="0" u="none" strike="noStrike" cap="none" normalizeH="0" baseline="0" dirty="0">
                <a:ln>
                  <a:noFill/>
                </a:ln>
                <a:solidFill>
                  <a:schemeClr val="accent6">
                    <a:lumMod val="75000"/>
                  </a:schemeClr>
                </a:solidFill>
                <a:effectLst/>
                <a:latin typeface="+mn-lt"/>
              </a:endParaRPr>
            </a:p>
          </p:txBody>
        </p:sp>
        <p:sp>
          <p:nvSpPr>
            <p:cNvPr id="152" name="Rectangle 150">
              <a:extLst>
                <a:ext uri="{FF2B5EF4-FFF2-40B4-BE49-F238E27FC236}">
                  <a16:creationId xmlns:a16="http://schemas.microsoft.com/office/drawing/2014/main" id="{415BCFAF-9067-454E-8A7A-007BBEA35146}"/>
                </a:ext>
              </a:extLst>
            </p:cNvPr>
            <p:cNvSpPr>
              <a:spLocks noChangeArrowheads="1"/>
            </p:cNvSpPr>
            <p:nvPr/>
          </p:nvSpPr>
          <p:spPr bwMode="auto">
            <a:xfrm>
              <a:off x="5126" y="3007"/>
              <a:ext cx="596" cy="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51">
              <a:extLst>
                <a:ext uri="{FF2B5EF4-FFF2-40B4-BE49-F238E27FC236}">
                  <a16:creationId xmlns:a16="http://schemas.microsoft.com/office/drawing/2014/main" id="{12B25BC1-0ECD-4BC6-B70E-7B85D6892076}"/>
                </a:ext>
              </a:extLst>
            </p:cNvPr>
            <p:cNvSpPr>
              <a:spLocks noChangeArrowheads="1"/>
            </p:cNvSpPr>
            <p:nvPr/>
          </p:nvSpPr>
          <p:spPr bwMode="auto">
            <a:xfrm>
              <a:off x="5126" y="3007"/>
              <a:ext cx="596" cy="488"/>
            </a:xfrm>
            <a:prstGeom prst="roundRect">
              <a:avLst/>
            </a:prstGeom>
            <a:noFill/>
            <a:ln w="11113" cap="sq">
              <a:solidFill>
                <a:srgbClr val="3D64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52">
              <a:extLst>
                <a:ext uri="{FF2B5EF4-FFF2-40B4-BE49-F238E27FC236}">
                  <a16:creationId xmlns:a16="http://schemas.microsoft.com/office/drawing/2014/main" id="{74865A8F-FDB5-4939-A6A3-55C9FCC39AFC}"/>
                </a:ext>
              </a:extLst>
            </p:cNvPr>
            <p:cNvSpPr>
              <a:spLocks noChangeArrowheads="1"/>
            </p:cNvSpPr>
            <p:nvPr/>
          </p:nvSpPr>
          <p:spPr bwMode="auto">
            <a:xfrm>
              <a:off x="5343" y="3041"/>
              <a:ext cx="23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3D64AC"/>
                  </a:solidFill>
                  <a:effectLst/>
                  <a:latin typeface="Calibri" panose="020F0502020204030204" pitchFamily="34" charset="0"/>
                </a:rPr>
                <a:t>BYO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Rectangle 153">
              <a:extLst>
                <a:ext uri="{FF2B5EF4-FFF2-40B4-BE49-F238E27FC236}">
                  <a16:creationId xmlns:a16="http://schemas.microsoft.com/office/drawing/2014/main" id="{AD0F040D-954D-4EA5-97B7-007F57228B8D}"/>
                </a:ext>
              </a:extLst>
            </p:cNvPr>
            <p:cNvSpPr>
              <a:spLocks noChangeArrowheads="1"/>
            </p:cNvSpPr>
            <p:nvPr/>
          </p:nvSpPr>
          <p:spPr bwMode="auto">
            <a:xfrm>
              <a:off x="5237" y="3148"/>
              <a:ext cx="373" cy="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8" name="Picture 154">
              <a:extLst>
                <a:ext uri="{FF2B5EF4-FFF2-40B4-BE49-F238E27FC236}">
                  <a16:creationId xmlns:a16="http://schemas.microsoft.com/office/drawing/2014/main" id="{0C20D67A-28C2-42EE-B17C-753FE1CD9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 y="3151"/>
              <a:ext cx="37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Rectangle 155">
              <a:extLst>
                <a:ext uri="{FF2B5EF4-FFF2-40B4-BE49-F238E27FC236}">
                  <a16:creationId xmlns:a16="http://schemas.microsoft.com/office/drawing/2014/main" id="{B96D2084-DAC7-4D95-8A76-15DEFF9C65FB}"/>
                </a:ext>
              </a:extLst>
            </p:cNvPr>
            <p:cNvSpPr>
              <a:spLocks noChangeArrowheads="1"/>
            </p:cNvSpPr>
            <p:nvPr/>
          </p:nvSpPr>
          <p:spPr bwMode="auto">
            <a:xfrm>
              <a:off x="5424" y="3344"/>
              <a:ext cx="9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a:extLst>
                <a:ext uri="{FF2B5EF4-FFF2-40B4-BE49-F238E27FC236}">
                  <a16:creationId xmlns:a16="http://schemas.microsoft.com/office/drawing/2014/main" id="{EBE0176D-4A9E-4D9C-A7F7-E4DDAF83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 y="3344"/>
              <a:ext cx="9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57">
              <a:extLst>
                <a:ext uri="{FF2B5EF4-FFF2-40B4-BE49-F238E27FC236}">
                  <a16:creationId xmlns:a16="http://schemas.microsoft.com/office/drawing/2014/main" id="{34F4D0B5-E08A-407D-A842-0A1EDD86759F}"/>
                </a:ext>
              </a:extLst>
            </p:cNvPr>
            <p:cNvSpPr>
              <a:spLocks noChangeArrowheads="1"/>
            </p:cNvSpPr>
            <p:nvPr/>
          </p:nvSpPr>
          <p:spPr bwMode="auto">
            <a:xfrm>
              <a:off x="5310" y="3346"/>
              <a:ext cx="96"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2" name="Picture 158">
              <a:extLst>
                <a:ext uri="{FF2B5EF4-FFF2-40B4-BE49-F238E27FC236}">
                  <a16:creationId xmlns:a16="http://schemas.microsoft.com/office/drawing/2014/main" id="{377CD7D8-5879-4B42-8318-5D53EB3F9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 y="3348"/>
              <a:ext cx="9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Rectangle 159">
              <a:extLst>
                <a:ext uri="{FF2B5EF4-FFF2-40B4-BE49-F238E27FC236}">
                  <a16:creationId xmlns:a16="http://schemas.microsoft.com/office/drawing/2014/main" id="{D02082B7-FAC9-4160-8065-016D59536A3A}"/>
                </a:ext>
              </a:extLst>
            </p:cNvPr>
            <p:cNvSpPr>
              <a:spLocks noChangeArrowheads="1"/>
            </p:cNvSpPr>
            <p:nvPr/>
          </p:nvSpPr>
          <p:spPr bwMode="auto">
            <a:xfrm>
              <a:off x="1682" y="1300"/>
              <a:ext cx="27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1" u="none" strike="noStrike" cap="none" normalizeH="0" baseline="0" dirty="0">
                  <a:ln>
                    <a:noFill/>
                  </a:ln>
                  <a:solidFill>
                    <a:srgbClr val="FFC000"/>
                  </a:solidFill>
                  <a:effectLst/>
                  <a:latin typeface="Calibri" panose="020F0502020204030204" pitchFamily="34" charset="0"/>
                </a:rPr>
                <a:t>Post-GA</a:t>
              </a:r>
              <a:endParaRPr kumimoji="0" lang="en-US" altLang="en-US" sz="1800" b="0" i="0" u="none" strike="noStrike" cap="none" normalizeH="0" baseline="0" dirty="0">
                <a:ln>
                  <a:noFill/>
                </a:ln>
                <a:solidFill>
                  <a:srgbClr val="FFC000"/>
                </a:solidFill>
                <a:effectLst/>
              </a:endParaRPr>
            </a:p>
          </p:txBody>
        </p:sp>
        <p:sp>
          <p:nvSpPr>
            <p:cNvPr id="159" name="Rectangle 160">
              <a:extLst>
                <a:ext uri="{FF2B5EF4-FFF2-40B4-BE49-F238E27FC236}">
                  <a16:creationId xmlns:a16="http://schemas.microsoft.com/office/drawing/2014/main" id="{E1B019BB-9143-471D-B454-38158E56C8CC}"/>
                </a:ext>
              </a:extLst>
            </p:cNvPr>
            <p:cNvSpPr>
              <a:spLocks noChangeArrowheads="1"/>
            </p:cNvSpPr>
            <p:nvPr/>
          </p:nvSpPr>
          <p:spPr bwMode="auto">
            <a:xfrm>
              <a:off x="5432" y="1309"/>
              <a:ext cx="27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1" u="none" strike="noStrike" cap="none" normalizeH="0" baseline="0" dirty="0">
                  <a:ln>
                    <a:noFill/>
                  </a:ln>
                  <a:solidFill>
                    <a:schemeClr val="accent3"/>
                  </a:solidFill>
                  <a:effectLst/>
                  <a:latin typeface="Calibri" panose="020F0502020204030204" pitchFamily="34" charset="0"/>
                </a:rPr>
                <a:t>Post-GA</a:t>
              </a:r>
              <a:endParaRPr kumimoji="0" lang="en-US" altLang="en-US" sz="1800" b="0" i="0" u="none" strike="noStrike" cap="none" normalizeH="0" baseline="0" dirty="0">
                <a:ln>
                  <a:noFill/>
                </a:ln>
                <a:solidFill>
                  <a:schemeClr val="accent3"/>
                </a:solidFill>
                <a:effectLst/>
              </a:endParaRPr>
            </a:p>
          </p:txBody>
        </p:sp>
      </p:grpSp>
      <p:sp>
        <p:nvSpPr>
          <p:cNvPr id="164" name="Title 1">
            <a:extLst>
              <a:ext uri="{FF2B5EF4-FFF2-40B4-BE49-F238E27FC236}">
                <a16:creationId xmlns:a16="http://schemas.microsoft.com/office/drawing/2014/main" id="{C7FAB4DD-0B56-4483-8472-0FEF7FB7B9AF}"/>
              </a:ext>
            </a:extLst>
          </p:cNvPr>
          <p:cNvSpPr txBox="1">
            <a:spLocks/>
          </p:cNvSpPr>
          <p:nvPr/>
        </p:nvSpPr>
        <p:spPr>
          <a:xfrm>
            <a:off x="207334" y="36886"/>
            <a:ext cx="11380993" cy="580792"/>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NZ" dirty="0">
                <a:latin typeface="+mn-lt"/>
              </a:rPr>
              <a:t>TSI High Level Architecture</a:t>
            </a:r>
          </a:p>
        </p:txBody>
      </p:sp>
      <p:pic>
        <p:nvPicPr>
          <p:cNvPr id="165" name="Picture 164">
            <a:extLst>
              <a:ext uri="{FF2B5EF4-FFF2-40B4-BE49-F238E27FC236}">
                <a16:creationId xmlns:a16="http://schemas.microsoft.com/office/drawing/2014/main" id="{928EF62E-F22C-4808-8879-EE35521B0AA8}"/>
              </a:ext>
            </a:extLst>
          </p:cNvPr>
          <p:cNvPicPr>
            <a:picLocks noChangeAspect="1"/>
          </p:cNvPicPr>
          <p:nvPr/>
        </p:nvPicPr>
        <p:blipFill>
          <a:blip r:embed="rId5"/>
          <a:stretch>
            <a:fillRect/>
          </a:stretch>
        </p:blipFill>
        <p:spPr>
          <a:xfrm>
            <a:off x="7221047" y="737994"/>
            <a:ext cx="545493" cy="539942"/>
          </a:xfrm>
          <a:prstGeom prst="rect">
            <a:avLst/>
          </a:prstGeom>
        </p:spPr>
      </p:pic>
      <p:pic>
        <p:nvPicPr>
          <p:cNvPr id="166" name="Picture 165">
            <a:extLst>
              <a:ext uri="{FF2B5EF4-FFF2-40B4-BE49-F238E27FC236}">
                <a16:creationId xmlns:a16="http://schemas.microsoft.com/office/drawing/2014/main" id="{29DA65F1-B5B5-4997-8BA7-717086C0C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2395" y="779491"/>
            <a:ext cx="501548" cy="490860"/>
          </a:xfrm>
          <a:prstGeom prst="rect">
            <a:avLst/>
          </a:prstGeom>
        </p:spPr>
      </p:pic>
      <p:sp>
        <p:nvSpPr>
          <p:cNvPr id="167" name="Rectangle 160">
            <a:extLst>
              <a:ext uri="{FF2B5EF4-FFF2-40B4-BE49-F238E27FC236}">
                <a16:creationId xmlns:a16="http://schemas.microsoft.com/office/drawing/2014/main" id="{DF866908-A89E-481E-AE03-1846FF2E57BF}"/>
              </a:ext>
            </a:extLst>
          </p:cNvPr>
          <p:cNvSpPr>
            <a:spLocks noChangeArrowheads="1"/>
          </p:cNvSpPr>
          <p:nvPr/>
        </p:nvSpPr>
        <p:spPr bwMode="auto">
          <a:xfrm>
            <a:off x="8658691" y="3269504"/>
            <a:ext cx="430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1" u="none" strike="noStrike" cap="none" normalizeH="0" baseline="0" dirty="0">
                <a:ln>
                  <a:noFill/>
                </a:ln>
                <a:solidFill>
                  <a:schemeClr val="accent3"/>
                </a:solidFill>
                <a:effectLst/>
                <a:latin typeface="Calibri" panose="020F0502020204030204" pitchFamily="34" charset="0"/>
              </a:rPr>
              <a:t>Post-GA</a:t>
            </a:r>
            <a:endParaRPr kumimoji="0" lang="en-US" altLang="en-US" sz="1800" b="0" i="0" u="none" strike="noStrike" cap="none" normalizeH="0" baseline="0" dirty="0">
              <a:ln>
                <a:noFill/>
              </a:ln>
              <a:solidFill>
                <a:schemeClr val="accent3"/>
              </a:solidFill>
              <a:effectLst/>
            </a:endParaRPr>
          </a:p>
        </p:txBody>
      </p:sp>
      <p:pic>
        <p:nvPicPr>
          <p:cNvPr id="168" name="Picture 167" descr="A close up of a logo&#10;&#10;Description automatically generated">
            <a:extLst>
              <a:ext uri="{FF2B5EF4-FFF2-40B4-BE49-F238E27FC236}">
                <a16:creationId xmlns:a16="http://schemas.microsoft.com/office/drawing/2014/main" id="{14A8BFE4-001D-46AF-95F6-936D718C06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8303" y="5978153"/>
            <a:ext cx="516329" cy="515093"/>
          </a:xfrm>
          <a:prstGeom prst="rect">
            <a:avLst/>
          </a:prstGeom>
        </p:spPr>
      </p:pic>
      <p:sp>
        <p:nvSpPr>
          <p:cNvPr id="162" name="Rectangle 161">
            <a:extLst>
              <a:ext uri="{FF2B5EF4-FFF2-40B4-BE49-F238E27FC236}">
                <a16:creationId xmlns:a16="http://schemas.microsoft.com/office/drawing/2014/main" id="{25D66104-14B3-4958-8D00-103DA0508138}"/>
              </a:ext>
            </a:extLst>
          </p:cNvPr>
          <p:cNvSpPr/>
          <p:nvPr/>
        </p:nvSpPr>
        <p:spPr>
          <a:xfrm>
            <a:off x="1932271" y="3620056"/>
            <a:ext cx="1200970" cy="261610"/>
          </a:xfrm>
          <a:prstGeom prst="rect">
            <a:avLst/>
          </a:prstGeom>
        </p:spPr>
        <p:txBody>
          <a:bodyPr wrap="none">
            <a:spAutoFit/>
          </a:bodyPr>
          <a:lstStyle/>
          <a:p>
            <a:pPr lvl="0" defTabSz="914400" eaLnBrk="0" fontAlgn="base" hangingPunct="0">
              <a:spcBef>
                <a:spcPct val="0"/>
              </a:spcBef>
              <a:spcAft>
                <a:spcPct val="0"/>
              </a:spcAft>
            </a:pPr>
            <a:r>
              <a:rPr lang="en-US" altLang="en-US" sz="1100" dirty="0">
                <a:solidFill>
                  <a:srgbClr val="FEFFFF"/>
                </a:solidFill>
              </a:rPr>
              <a:t>TSM Update API</a:t>
            </a:r>
            <a:endParaRPr lang="en-US" altLang="en-US" sz="1600" dirty="0"/>
          </a:p>
        </p:txBody>
      </p:sp>
      <p:sp>
        <p:nvSpPr>
          <p:cNvPr id="163" name="Rectangle 162">
            <a:extLst>
              <a:ext uri="{FF2B5EF4-FFF2-40B4-BE49-F238E27FC236}">
                <a16:creationId xmlns:a16="http://schemas.microsoft.com/office/drawing/2014/main" id="{82E46316-CF8F-478B-814C-E5DF92EF431C}"/>
              </a:ext>
            </a:extLst>
          </p:cNvPr>
          <p:cNvSpPr/>
          <p:nvPr/>
        </p:nvSpPr>
        <p:spPr bwMode="auto">
          <a:xfrm>
            <a:off x="2373802" y="617678"/>
            <a:ext cx="3407874" cy="1092060"/>
          </a:xfrm>
          <a:prstGeom prst="rect">
            <a:avLst/>
          </a:prstGeom>
          <a:solidFill>
            <a:srgbClr val="FF9900">
              <a:alpha val="32941"/>
            </a:srgbClr>
          </a:solidFill>
          <a:ln w="19050">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59">
            <a:extLst>
              <a:ext uri="{FF2B5EF4-FFF2-40B4-BE49-F238E27FC236}">
                <a16:creationId xmlns:a16="http://schemas.microsoft.com/office/drawing/2014/main" id="{465D6E1D-27DE-41BC-AA3B-95F02B51BD7E}"/>
              </a:ext>
            </a:extLst>
          </p:cNvPr>
          <p:cNvSpPr>
            <a:spLocks noChangeArrowheads="1"/>
          </p:cNvSpPr>
          <p:nvPr/>
        </p:nvSpPr>
        <p:spPr bwMode="auto">
          <a:xfrm>
            <a:off x="3627437" y="644553"/>
            <a:ext cx="430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1" u="none" strike="noStrike" cap="none" normalizeH="0" baseline="0" dirty="0">
                <a:ln>
                  <a:noFill/>
                </a:ln>
                <a:solidFill>
                  <a:schemeClr val="accent3"/>
                </a:solidFill>
                <a:effectLst/>
                <a:latin typeface="Calibri" panose="020F0502020204030204" pitchFamily="34" charset="0"/>
              </a:rPr>
              <a:t>Post-GA</a:t>
            </a:r>
            <a:endParaRPr kumimoji="0" lang="en-US" altLang="en-US" sz="1800" b="0" i="0" u="none" strike="noStrike" cap="none" normalizeH="0" baseline="0" dirty="0">
              <a:ln>
                <a:noFill/>
              </a:ln>
              <a:solidFill>
                <a:schemeClr val="accent3"/>
              </a:solidFill>
              <a:effectLst/>
            </a:endParaRPr>
          </a:p>
        </p:txBody>
      </p:sp>
      <p:sp>
        <p:nvSpPr>
          <p:cNvPr id="2" name="Rectangle 1">
            <a:extLst>
              <a:ext uri="{FF2B5EF4-FFF2-40B4-BE49-F238E27FC236}">
                <a16:creationId xmlns:a16="http://schemas.microsoft.com/office/drawing/2014/main" id="{31B0A48C-BAF6-4CE3-9238-58172C131AC8}"/>
              </a:ext>
            </a:extLst>
          </p:cNvPr>
          <p:cNvSpPr/>
          <p:nvPr/>
        </p:nvSpPr>
        <p:spPr bwMode="auto">
          <a:xfrm>
            <a:off x="8042274" y="2078038"/>
            <a:ext cx="1490663" cy="730249"/>
          </a:xfrm>
          <a:prstGeom prst="rect">
            <a:avLst/>
          </a:prstGeom>
          <a:solidFill>
            <a:srgbClr val="FF9900">
              <a:alpha val="32941"/>
            </a:srgbClr>
          </a:solidFill>
          <a:ln w="19050">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B5B6BB8-3805-4C86-AFDC-EEA58B036511}"/>
              </a:ext>
            </a:extLst>
          </p:cNvPr>
          <p:cNvSpPr/>
          <p:nvPr/>
        </p:nvSpPr>
        <p:spPr bwMode="auto">
          <a:xfrm>
            <a:off x="8014189" y="3244851"/>
            <a:ext cx="1437786" cy="892174"/>
          </a:xfrm>
          <a:prstGeom prst="rect">
            <a:avLst/>
          </a:prstGeom>
          <a:solidFill>
            <a:srgbClr val="FF9900">
              <a:alpha val="32941"/>
            </a:srgbClr>
          </a:solidFill>
          <a:ln w="19050">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Footer Placeholder 3">
            <a:extLst>
              <a:ext uri="{FF2B5EF4-FFF2-40B4-BE49-F238E27FC236}">
                <a16:creationId xmlns:a16="http://schemas.microsoft.com/office/drawing/2014/main" id="{5E31BABD-4A4D-4FB4-ABAE-7113B6EA27C2}"/>
              </a:ext>
            </a:extLst>
          </p:cNvPr>
          <p:cNvSpPr txBox="1">
            <a:spLocks/>
          </p:cNvSpPr>
          <p:nvPr/>
        </p:nvSpPr>
        <p:spPr>
          <a:xfrm>
            <a:off x="4842669" y="6589712"/>
            <a:ext cx="4114800" cy="365125"/>
          </a:xfrm>
        </p:spPr>
        <p:txBody>
          <a:bodyPr/>
          <a:ls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FF0000"/>
                </a:solidFill>
              </a:rPr>
              <a:t>MICROSOFT CONFIDENTIAL</a:t>
            </a:r>
          </a:p>
        </p:txBody>
      </p:sp>
    </p:spTree>
    <p:extLst>
      <p:ext uri="{BB962C8B-B14F-4D97-AF65-F5344CB8AC3E}">
        <p14:creationId xmlns:p14="http://schemas.microsoft.com/office/powerpoint/2010/main" val="27389484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4">
            <a:extLst>
              <a:ext uri="{FF2B5EF4-FFF2-40B4-BE49-F238E27FC236}">
                <a16:creationId xmlns:a16="http://schemas.microsoft.com/office/drawing/2014/main" id="{CB310AFD-F9DD-4115-A844-7161341FE105}"/>
              </a:ext>
            </a:extLst>
          </p:cNvPr>
          <p:cNvSpPr txBox="1">
            <a:spLocks/>
          </p:cNvSpPr>
          <p:nvPr/>
        </p:nvSpPr>
        <p:spPr>
          <a:xfrm>
            <a:off x="169931" y="34627"/>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a:solidFill>
                  <a:srgbClr val="0070C0"/>
                </a:solidFill>
                <a:latin typeface="Segoe UI Light (Headings)"/>
                <a:ea typeface="+mj-ea"/>
                <a:cs typeface="+mj-cs"/>
              </a:rPr>
              <a:t>Time Series Model</a:t>
            </a:r>
          </a:p>
        </p:txBody>
      </p:sp>
      <p:grpSp>
        <p:nvGrpSpPr>
          <p:cNvPr id="3" name="Group 2">
            <a:extLst>
              <a:ext uri="{FF2B5EF4-FFF2-40B4-BE49-F238E27FC236}">
                <a16:creationId xmlns:a16="http://schemas.microsoft.com/office/drawing/2014/main" id="{A312A45E-1523-4FF4-BFD9-C3B085CC8FF4}"/>
              </a:ext>
            </a:extLst>
          </p:cNvPr>
          <p:cNvGrpSpPr/>
          <p:nvPr/>
        </p:nvGrpSpPr>
        <p:grpSpPr>
          <a:xfrm>
            <a:off x="1805604" y="3505861"/>
            <a:ext cx="8867073" cy="3174097"/>
            <a:chOff x="180991" y="3525656"/>
            <a:chExt cx="7058843" cy="3194026"/>
          </a:xfrm>
        </p:grpSpPr>
        <p:sp>
          <p:nvSpPr>
            <p:cNvPr id="3732" name="Rectangle 3731">
              <a:extLst>
                <a:ext uri="{FF2B5EF4-FFF2-40B4-BE49-F238E27FC236}">
                  <a16:creationId xmlns:a16="http://schemas.microsoft.com/office/drawing/2014/main" id="{0CEC267B-5C83-471D-947C-7B3F3BCF72A9}"/>
                </a:ext>
              </a:extLst>
            </p:cNvPr>
            <p:cNvSpPr/>
            <p:nvPr/>
          </p:nvSpPr>
          <p:spPr bwMode="auto">
            <a:xfrm>
              <a:off x="186095" y="3525656"/>
              <a:ext cx="2265548" cy="507581"/>
            </a:xfrm>
            <a:prstGeom prst="rect">
              <a:avLst/>
            </a:prstGeom>
            <a:solidFill>
              <a:srgbClr val="FFFFFF"/>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85000"/>
                </a:lnSpc>
                <a:spcBef>
                  <a:spcPct val="0"/>
                </a:spcBef>
                <a:spcAft>
                  <a:spcPts val="600"/>
                </a:spcAft>
                <a:buClrTx/>
                <a:buSzTx/>
                <a:buFontTx/>
                <a:buNone/>
                <a:tabLst/>
                <a:defRPr/>
              </a:pPr>
              <a:r>
                <a:rPr kumimoji="0" lang="en-US" sz="1800" b="1" i="0" u="none" strike="noStrike" kern="0" cap="none" spc="0" normalizeH="0" baseline="0" noProof="0">
                  <a:ln>
                    <a:noFill/>
                  </a:ln>
                  <a:solidFill>
                    <a:srgbClr val="353535"/>
                  </a:solidFill>
                  <a:effectLst/>
                  <a:uLnTx/>
                  <a:uFillTx/>
                  <a:latin typeface="Segoe UI Light"/>
                </a:rPr>
                <a:t>Types</a:t>
              </a:r>
            </a:p>
          </p:txBody>
        </p:sp>
        <p:sp>
          <p:nvSpPr>
            <p:cNvPr id="3733" name="Rectangle 3732">
              <a:extLst>
                <a:ext uri="{FF2B5EF4-FFF2-40B4-BE49-F238E27FC236}">
                  <a16:creationId xmlns:a16="http://schemas.microsoft.com/office/drawing/2014/main" id="{2C551809-47BF-4A7C-82A7-7DA25998775A}"/>
                </a:ext>
              </a:extLst>
            </p:cNvPr>
            <p:cNvSpPr/>
            <p:nvPr/>
          </p:nvSpPr>
          <p:spPr bwMode="auto">
            <a:xfrm>
              <a:off x="186095" y="4019378"/>
              <a:ext cx="2265548" cy="13859"/>
            </a:xfrm>
            <a:prstGeom prst="rect">
              <a:avLst/>
            </a:prstGeom>
            <a:solidFill>
              <a:srgbClr val="0078D7"/>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85000"/>
                </a:lnSpc>
                <a:spcBef>
                  <a:spcPct val="0"/>
                </a:spcBef>
                <a:spcAft>
                  <a:spcPts val="60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a:endParaRPr>
            </a:p>
          </p:txBody>
        </p:sp>
        <p:sp>
          <p:nvSpPr>
            <p:cNvPr id="3738" name="Rectangle 3737">
              <a:extLst>
                <a:ext uri="{FF2B5EF4-FFF2-40B4-BE49-F238E27FC236}">
                  <a16:creationId xmlns:a16="http://schemas.microsoft.com/office/drawing/2014/main" id="{4A967024-9D4D-4427-B661-EC4AC8039DB0}"/>
                </a:ext>
              </a:extLst>
            </p:cNvPr>
            <p:cNvSpPr/>
            <p:nvPr/>
          </p:nvSpPr>
          <p:spPr bwMode="auto">
            <a:xfrm>
              <a:off x="180991" y="4108387"/>
              <a:ext cx="2265548" cy="2397046"/>
            </a:xfrm>
            <a:prstGeom prst="rect">
              <a:avLst/>
            </a:prstGeom>
            <a:noFill/>
            <a:ln w="285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448148" tIns="143408" rIns="134445" bIns="143408" numCol="1" spcCol="0" rtlCol="0" fromWordArt="0" anchor="t" anchorCtr="0" forceAA="0" compatLnSpc="1">
              <a:prstTxWarp prst="textNoShape">
                <a:avLst/>
              </a:prstTxWarp>
              <a:noAutofit/>
            </a:bodyPr>
            <a:lstStyle/>
            <a:p>
              <a:pPr marL="0" marR="0" lvl="0" indent="0" defTabSz="913926" eaLnBrk="1" fontAlgn="base" latinLnBrk="0" hangingPunct="1">
                <a:lnSpc>
                  <a:spcPct val="90000"/>
                </a:lnSpc>
                <a:spcBef>
                  <a:spcPct val="0"/>
                </a:spcBef>
                <a:spcAft>
                  <a:spcPts val="587"/>
                </a:spcAft>
                <a:buClrTx/>
                <a:buSzTx/>
                <a:buFontTx/>
                <a:buNone/>
                <a:tabLst/>
                <a:defRPr/>
              </a:pPr>
              <a:endParaRPr kumimoji="0" lang="en-US" sz="1200" b="0" i="0" u="none" strike="noStrike" kern="0" cap="none" spc="0" normalizeH="0" baseline="0" noProof="0" err="1">
                <a:ln>
                  <a:noFill/>
                </a:ln>
                <a:solidFill>
                  <a:srgbClr val="505050"/>
                </a:solidFill>
                <a:effectLst/>
                <a:uLnTx/>
                <a:uFillTx/>
                <a:latin typeface="Segoe UI Light"/>
              </a:endParaRPr>
            </a:p>
          </p:txBody>
        </p:sp>
        <p:sp>
          <p:nvSpPr>
            <p:cNvPr id="3745" name="Rectangle 3744">
              <a:extLst>
                <a:ext uri="{FF2B5EF4-FFF2-40B4-BE49-F238E27FC236}">
                  <a16:creationId xmlns:a16="http://schemas.microsoft.com/office/drawing/2014/main" id="{707E744A-462A-45E7-81B1-8E4BE743AE69}"/>
                </a:ext>
              </a:extLst>
            </p:cNvPr>
            <p:cNvSpPr/>
            <p:nvPr/>
          </p:nvSpPr>
          <p:spPr bwMode="auto">
            <a:xfrm>
              <a:off x="2582742" y="3525656"/>
              <a:ext cx="2265548" cy="507581"/>
            </a:xfrm>
            <a:prstGeom prst="rect">
              <a:avLst/>
            </a:prstGeom>
            <a:solidFill>
              <a:srgbClr val="FFFFFF"/>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32293" fontAlgn="base">
                <a:lnSpc>
                  <a:spcPct val="85000"/>
                </a:lnSpc>
                <a:spcBef>
                  <a:spcPct val="0"/>
                </a:spcBef>
                <a:spcAft>
                  <a:spcPts val="600"/>
                </a:spcAft>
              </a:pPr>
              <a:r>
                <a:rPr lang="en-US" sz="1800" b="1" kern="0">
                  <a:solidFill>
                    <a:srgbClr val="353535"/>
                  </a:solidFill>
                  <a:latin typeface="Segoe UI Light"/>
                </a:rPr>
                <a:t>Hierarchies</a:t>
              </a:r>
            </a:p>
          </p:txBody>
        </p:sp>
        <p:sp>
          <p:nvSpPr>
            <p:cNvPr id="3746" name="Rectangle 3745">
              <a:extLst>
                <a:ext uri="{FF2B5EF4-FFF2-40B4-BE49-F238E27FC236}">
                  <a16:creationId xmlns:a16="http://schemas.microsoft.com/office/drawing/2014/main" id="{12C4FAF9-9F75-48E2-B794-0FBC9317E1D3}"/>
                </a:ext>
              </a:extLst>
            </p:cNvPr>
            <p:cNvSpPr/>
            <p:nvPr/>
          </p:nvSpPr>
          <p:spPr bwMode="auto">
            <a:xfrm>
              <a:off x="2582742" y="4019378"/>
              <a:ext cx="2265548" cy="13859"/>
            </a:xfrm>
            <a:prstGeom prst="rect">
              <a:avLst/>
            </a:prstGeom>
            <a:solidFill>
              <a:srgbClr val="FFFFFF"/>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32293" fontAlgn="base">
                <a:lnSpc>
                  <a:spcPct val="85000"/>
                </a:lnSpc>
                <a:spcBef>
                  <a:spcPct val="0"/>
                </a:spcBef>
                <a:spcAft>
                  <a:spcPts val="600"/>
                </a:spcAft>
              </a:pPr>
              <a:endParaRPr lang="en-US" sz="1800" kern="0">
                <a:solidFill>
                  <a:srgbClr val="353535"/>
                </a:solidFill>
                <a:latin typeface="Segoe UI Light"/>
              </a:endParaRPr>
            </a:p>
          </p:txBody>
        </p:sp>
        <p:sp>
          <p:nvSpPr>
            <p:cNvPr id="3747" name="Rectangle 3746">
              <a:extLst>
                <a:ext uri="{FF2B5EF4-FFF2-40B4-BE49-F238E27FC236}">
                  <a16:creationId xmlns:a16="http://schemas.microsoft.com/office/drawing/2014/main" id="{4472E5AC-3591-4FBD-BF7E-8874291003D1}"/>
                </a:ext>
              </a:extLst>
            </p:cNvPr>
            <p:cNvSpPr/>
            <p:nvPr/>
          </p:nvSpPr>
          <p:spPr bwMode="auto">
            <a:xfrm>
              <a:off x="2577639" y="4108387"/>
              <a:ext cx="2265548" cy="2397046"/>
            </a:xfrm>
            <a:prstGeom prst="rect">
              <a:avLst/>
            </a:prstGeom>
            <a:noFill/>
            <a:ln w="285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448148" tIns="143408" rIns="134445" bIns="143408" numCol="1" spcCol="0" rtlCol="0" fromWordArt="0" anchor="t" anchorCtr="0" forceAA="0" compatLnSpc="1">
              <a:prstTxWarp prst="textNoShape">
                <a:avLst/>
              </a:prstTxWarp>
              <a:noAutofit/>
            </a:bodyPr>
            <a:lstStyle/>
            <a:p>
              <a:pPr marL="0" marR="0" lvl="0" indent="0" defTabSz="913926" eaLnBrk="1" fontAlgn="base" latinLnBrk="0" hangingPunct="1">
                <a:lnSpc>
                  <a:spcPct val="90000"/>
                </a:lnSpc>
                <a:spcBef>
                  <a:spcPct val="0"/>
                </a:spcBef>
                <a:spcAft>
                  <a:spcPts val="587"/>
                </a:spcAft>
                <a:buClrTx/>
                <a:buSzTx/>
                <a:buFontTx/>
                <a:buNone/>
                <a:tabLst/>
                <a:defRPr/>
              </a:pPr>
              <a:endParaRPr kumimoji="0" lang="en-US" sz="1200" b="0" i="0" u="none" strike="noStrike" kern="0" cap="none" spc="0" normalizeH="0" baseline="0" noProof="0" err="1">
                <a:ln>
                  <a:noFill/>
                </a:ln>
                <a:solidFill>
                  <a:srgbClr val="505050"/>
                </a:solidFill>
                <a:effectLst/>
                <a:uLnTx/>
                <a:uFillTx/>
                <a:latin typeface="Segoe UI Light"/>
              </a:endParaRPr>
            </a:p>
          </p:txBody>
        </p:sp>
        <p:sp>
          <p:nvSpPr>
            <p:cNvPr id="3749" name="Rectangle 3748">
              <a:extLst>
                <a:ext uri="{FF2B5EF4-FFF2-40B4-BE49-F238E27FC236}">
                  <a16:creationId xmlns:a16="http://schemas.microsoft.com/office/drawing/2014/main" id="{561064EF-B197-4B03-8DAB-7DF63312AFB6}"/>
                </a:ext>
              </a:extLst>
            </p:cNvPr>
            <p:cNvSpPr/>
            <p:nvPr/>
          </p:nvSpPr>
          <p:spPr bwMode="auto">
            <a:xfrm>
              <a:off x="4974286" y="3525656"/>
              <a:ext cx="2265548" cy="507581"/>
            </a:xfrm>
            <a:prstGeom prst="rect">
              <a:avLst/>
            </a:prstGeom>
            <a:solidFill>
              <a:srgbClr val="FFFFFF"/>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85000"/>
                </a:lnSpc>
                <a:spcBef>
                  <a:spcPct val="0"/>
                </a:spcBef>
                <a:spcAft>
                  <a:spcPts val="600"/>
                </a:spcAft>
                <a:buClrTx/>
                <a:buSzTx/>
                <a:buFontTx/>
                <a:buNone/>
                <a:tabLst/>
                <a:defRPr/>
              </a:pPr>
              <a:r>
                <a:rPr kumimoji="0" lang="en-US" sz="1800" b="1" i="0" u="none" strike="noStrike" kern="0" cap="none" spc="0" normalizeH="0" baseline="0" noProof="0">
                  <a:ln>
                    <a:noFill/>
                  </a:ln>
                  <a:solidFill>
                    <a:srgbClr val="353535"/>
                  </a:solidFill>
                  <a:effectLst/>
                  <a:uLnTx/>
                  <a:uFillTx/>
                  <a:latin typeface="Segoe UI Light"/>
                </a:rPr>
                <a:t>Instances</a:t>
              </a:r>
            </a:p>
          </p:txBody>
        </p:sp>
        <p:sp>
          <p:nvSpPr>
            <p:cNvPr id="3750" name="Rectangle 3749">
              <a:extLst>
                <a:ext uri="{FF2B5EF4-FFF2-40B4-BE49-F238E27FC236}">
                  <a16:creationId xmlns:a16="http://schemas.microsoft.com/office/drawing/2014/main" id="{637F3D86-843D-445D-9765-B88BA77DFF9B}"/>
                </a:ext>
              </a:extLst>
            </p:cNvPr>
            <p:cNvSpPr/>
            <p:nvPr/>
          </p:nvSpPr>
          <p:spPr bwMode="auto">
            <a:xfrm>
              <a:off x="4974286" y="4019378"/>
              <a:ext cx="2265548" cy="13859"/>
            </a:xfrm>
            <a:prstGeom prst="rect">
              <a:avLst/>
            </a:prstGeom>
            <a:solidFill>
              <a:srgbClr val="0078D7"/>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85000"/>
                </a:lnSpc>
                <a:spcBef>
                  <a:spcPct val="0"/>
                </a:spcBef>
                <a:spcAft>
                  <a:spcPts val="60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a:endParaRPr>
            </a:p>
          </p:txBody>
        </p:sp>
        <p:sp>
          <p:nvSpPr>
            <p:cNvPr id="3751" name="Rectangle 3750">
              <a:extLst>
                <a:ext uri="{FF2B5EF4-FFF2-40B4-BE49-F238E27FC236}">
                  <a16:creationId xmlns:a16="http://schemas.microsoft.com/office/drawing/2014/main" id="{9EAE8ED0-DA17-49FC-ADEB-58BA710A2B7B}"/>
                </a:ext>
              </a:extLst>
            </p:cNvPr>
            <p:cNvSpPr/>
            <p:nvPr/>
          </p:nvSpPr>
          <p:spPr bwMode="auto">
            <a:xfrm>
              <a:off x="4969182" y="4108387"/>
              <a:ext cx="2265548" cy="2397046"/>
            </a:xfrm>
            <a:prstGeom prst="rect">
              <a:avLst/>
            </a:prstGeom>
            <a:noFill/>
            <a:ln w="285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448148" tIns="143408" rIns="134445" bIns="143408" numCol="1" spcCol="0" rtlCol="0" fromWordArt="0" anchor="t" anchorCtr="0" forceAA="0" compatLnSpc="1">
              <a:prstTxWarp prst="textNoShape">
                <a:avLst/>
              </a:prstTxWarp>
              <a:noAutofit/>
            </a:bodyPr>
            <a:lstStyle/>
            <a:p>
              <a:pPr marL="0" marR="0" lvl="0" indent="0" defTabSz="913926" eaLnBrk="1" fontAlgn="base" latinLnBrk="0" hangingPunct="1">
                <a:lnSpc>
                  <a:spcPct val="90000"/>
                </a:lnSpc>
                <a:spcBef>
                  <a:spcPct val="0"/>
                </a:spcBef>
                <a:spcAft>
                  <a:spcPts val="587"/>
                </a:spcAft>
                <a:buClrTx/>
                <a:buSzTx/>
                <a:buFontTx/>
                <a:buNone/>
                <a:tabLst/>
                <a:defRPr/>
              </a:pPr>
              <a:endParaRPr kumimoji="0" lang="en-US" sz="1200" b="0" i="0" u="none" strike="noStrike" kern="0" cap="none" spc="0" normalizeH="0" baseline="0" noProof="0" err="1">
                <a:ln>
                  <a:noFill/>
                </a:ln>
                <a:solidFill>
                  <a:srgbClr val="505050"/>
                </a:solidFill>
                <a:effectLst/>
                <a:uLnTx/>
                <a:uFillTx/>
                <a:latin typeface="Segoe UI Light"/>
              </a:endParaRPr>
            </a:p>
          </p:txBody>
        </p:sp>
        <p:sp>
          <p:nvSpPr>
            <p:cNvPr id="31" name="Rectangle 30">
              <a:extLst>
                <a:ext uri="{FF2B5EF4-FFF2-40B4-BE49-F238E27FC236}">
                  <a16:creationId xmlns:a16="http://schemas.microsoft.com/office/drawing/2014/main" id="{9E5BB11F-DF69-4E44-9692-70148ACE0154}"/>
                </a:ext>
              </a:extLst>
            </p:cNvPr>
            <p:cNvSpPr/>
            <p:nvPr/>
          </p:nvSpPr>
          <p:spPr>
            <a:xfrm>
              <a:off x="2631191" y="4155672"/>
              <a:ext cx="2149682" cy="2287914"/>
            </a:xfrm>
            <a:prstGeom prst="rect">
              <a:avLst/>
            </a:prstGeom>
          </p:spPr>
          <p:txBody>
            <a:bodyPr wrap="square">
              <a:spAutoFit/>
            </a:bodyPr>
            <a:lstStyle/>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Hierarchies defined by </a:t>
              </a:r>
              <a:r>
                <a:rPr lang="en-US" sz="1600" err="1">
                  <a:latin typeface="Segoe UI Semilight" panose="020B0402040204020203" pitchFamily="34" charset="0"/>
                  <a:cs typeface="Segoe UI Semilight" panose="020B0402040204020203" pitchFamily="34" charset="0"/>
                </a:rPr>
                <a:t>HierarchyIDs</a:t>
              </a:r>
              <a:r>
                <a:rPr lang="en-US" sz="1600">
                  <a:latin typeface="Segoe UI Semilight" panose="020B0402040204020203" pitchFamily="34" charset="0"/>
                  <a:cs typeface="Segoe UI Semilight" panose="020B0402040204020203" pitchFamily="34" charset="0"/>
                </a:rPr>
                <a:t> organize instances by specifying property names and their relationships</a:t>
              </a:r>
            </a:p>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Hierarchies have paths, a top-down parent-child order user wants to create.</a:t>
              </a:r>
            </a:p>
          </p:txBody>
        </p:sp>
        <p:sp>
          <p:nvSpPr>
            <p:cNvPr id="32" name="Rectangle 31">
              <a:extLst>
                <a:ext uri="{FF2B5EF4-FFF2-40B4-BE49-F238E27FC236}">
                  <a16:creationId xmlns:a16="http://schemas.microsoft.com/office/drawing/2014/main" id="{E39CBF89-9F8E-4D6F-B672-E47A7F54FEDE}"/>
                </a:ext>
              </a:extLst>
            </p:cNvPr>
            <p:cNvSpPr/>
            <p:nvPr/>
          </p:nvSpPr>
          <p:spPr>
            <a:xfrm>
              <a:off x="258384" y="4145669"/>
              <a:ext cx="2118128" cy="368138"/>
            </a:xfrm>
            <a:prstGeom prst="rect">
              <a:avLst/>
            </a:prstGeom>
          </p:spPr>
          <p:txBody>
            <a:bodyPr wrap="square">
              <a:spAutoFit/>
            </a:bodyPr>
            <a:lstStyle/>
            <a:p>
              <a:endParaRPr lang="en-US" sz="1800"/>
            </a:p>
          </p:txBody>
        </p:sp>
        <p:sp>
          <p:nvSpPr>
            <p:cNvPr id="3764" name="Rectangle 3763">
              <a:extLst>
                <a:ext uri="{FF2B5EF4-FFF2-40B4-BE49-F238E27FC236}">
                  <a16:creationId xmlns:a16="http://schemas.microsoft.com/office/drawing/2014/main" id="{7E803FEA-052E-4187-AB21-297ADBD3296B}"/>
                </a:ext>
              </a:extLst>
            </p:cNvPr>
            <p:cNvSpPr/>
            <p:nvPr/>
          </p:nvSpPr>
          <p:spPr>
            <a:xfrm>
              <a:off x="5025800" y="4155671"/>
              <a:ext cx="2140399" cy="2564011"/>
            </a:xfrm>
            <a:prstGeom prst="rect">
              <a:avLst/>
            </a:prstGeom>
          </p:spPr>
          <p:txBody>
            <a:bodyPr wrap="square">
              <a:spAutoFit/>
            </a:bodyPr>
            <a:lstStyle/>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Instance describes a time series, and must have only one Type</a:t>
              </a:r>
            </a:p>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Event count is the default type</a:t>
              </a:r>
            </a:p>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Instance are mapped to one more hierarchies, they inherit all properties from the hierarchies</a:t>
              </a:r>
            </a:p>
          </p:txBody>
        </p:sp>
        <p:sp>
          <p:nvSpPr>
            <p:cNvPr id="3765" name="Rectangle 3764">
              <a:extLst>
                <a:ext uri="{FF2B5EF4-FFF2-40B4-BE49-F238E27FC236}">
                  <a16:creationId xmlns:a16="http://schemas.microsoft.com/office/drawing/2014/main" id="{8FEE09E2-3C5A-4F00-943F-1CBA7A6DA9D3}"/>
                </a:ext>
              </a:extLst>
            </p:cNvPr>
            <p:cNvSpPr/>
            <p:nvPr/>
          </p:nvSpPr>
          <p:spPr>
            <a:xfrm>
              <a:off x="243565" y="4155671"/>
              <a:ext cx="2140399" cy="2300859"/>
            </a:xfrm>
            <a:prstGeom prst="rect">
              <a:avLst/>
            </a:prstGeom>
          </p:spPr>
          <p:txBody>
            <a:bodyPr wrap="square">
              <a:spAutoFit/>
            </a:bodyPr>
            <a:lstStyle/>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Types define variables associated with a Time series ID.   </a:t>
              </a:r>
            </a:p>
            <a:p>
              <a:pPr marL="285750" indent="-285750">
                <a:buFont typeface="Arial" panose="020B0604020202020204" pitchFamily="34" charset="0"/>
                <a:buChar char="•"/>
              </a:pPr>
              <a:r>
                <a:rPr lang="en-US" sz="1600">
                  <a:latin typeface="Segoe UI Semilight" panose="020B0402040204020203" pitchFamily="34" charset="0"/>
                  <a:cs typeface="Segoe UI Semilight" panose="020B0402040204020203" pitchFamily="34" charset="0"/>
                </a:rPr>
                <a:t>Users create ‘types’ by defining a friendly name, description, and associated variables. These are used for computation</a:t>
              </a:r>
            </a:p>
          </p:txBody>
        </p:sp>
      </p:grpSp>
      <p:pic>
        <p:nvPicPr>
          <p:cNvPr id="2" name="Picture 1">
            <a:extLst>
              <a:ext uri="{FF2B5EF4-FFF2-40B4-BE49-F238E27FC236}">
                <a16:creationId xmlns:a16="http://schemas.microsoft.com/office/drawing/2014/main" id="{3FDC5D0E-089D-4B41-AA92-0D396CC4FE11}"/>
              </a:ext>
            </a:extLst>
          </p:cNvPr>
          <p:cNvPicPr>
            <a:picLocks noChangeAspect="1"/>
          </p:cNvPicPr>
          <p:nvPr/>
        </p:nvPicPr>
        <p:blipFill>
          <a:blip r:embed="rId2"/>
          <a:stretch>
            <a:fillRect/>
          </a:stretch>
        </p:blipFill>
        <p:spPr>
          <a:xfrm>
            <a:off x="2998229" y="642624"/>
            <a:ext cx="6494643" cy="2747682"/>
          </a:xfrm>
          <a:prstGeom prst="rect">
            <a:avLst/>
          </a:prstGeom>
        </p:spPr>
      </p:pic>
    </p:spTree>
    <p:extLst>
      <p:ext uri="{BB962C8B-B14F-4D97-AF65-F5344CB8AC3E}">
        <p14:creationId xmlns:p14="http://schemas.microsoft.com/office/powerpoint/2010/main" val="18684299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8377" y="292500"/>
            <a:ext cx="10515600" cy="624226"/>
          </a:xfrm>
        </p:spPr>
        <p:txBody>
          <a:bodyPr>
            <a:normAutofit/>
          </a:bodyPr>
          <a:lstStyle/>
          <a:p>
            <a:r>
              <a:rPr lang="en-US"/>
              <a:t>Case Study: Manufacturing</a:t>
            </a:r>
          </a:p>
        </p:txBody>
      </p:sp>
      <p:sp>
        <p:nvSpPr>
          <p:cNvPr id="9" name="Text Placeholder 5">
            <a:extLst>
              <a:ext uri="{FF2B5EF4-FFF2-40B4-BE49-F238E27FC236}">
                <a16:creationId xmlns:a16="http://schemas.microsoft.com/office/drawing/2014/main" id="{F88ECF53-056A-4C2B-8119-0C0DB83215CC}"/>
              </a:ext>
            </a:extLst>
          </p:cNvPr>
          <p:cNvSpPr>
            <a:spLocks noGrp="1"/>
          </p:cNvSpPr>
          <p:nvPr>
            <p:ph type="body" sz="quarter" idx="10"/>
          </p:nvPr>
        </p:nvSpPr>
        <p:spPr>
          <a:xfrm>
            <a:off x="625434" y="1049398"/>
            <a:ext cx="11018520" cy="430887"/>
          </a:xfrm>
        </p:spPr>
        <p:txBody>
          <a:bodyPr vert="horz" wrap="square" lIns="0" tIns="0" rIns="0" bIns="0" rtlCol="0" anchor="t">
            <a:spAutoFit/>
          </a:bodyPr>
          <a:lstStyle/>
          <a:p>
            <a:r>
              <a:rPr lang="en-US">
                <a:cs typeface="Segoe UI"/>
              </a:rPr>
              <a:t>Scenario: Operational Intelligence and Process Improvement</a:t>
            </a:r>
          </a:p>
        </p:txBody>
      </p:sp>
      <p:pic>
        <p:nvPicPr>
          <p:cNvPr id="4" name="Picture 3">
            <a:extLst>
              <a:ext uri="{FF2B5EF4-FFF2-40B4-BE49-F238E27FC236}">
                <a16:creationId xmlns:a16="http://schemas.microsoft.com/office/drawing/2014/main" id="{69FD0F10-9D54-4FC3-B85F-B6ADF4BBDFA1}"/>
              </a:ext>
            </a:extLst>
          </p:cNvPr>
          <p:cNvPicPr>
            <a:picLocks noChangeAspect="1"/>
          </p:cNvPicPr>
          <p:nvPr/>
        </p:nvPicPr>
        <p:blipFill>
          <a:blip r:embed="rId3"/>
          <a:stretch>
            <a:fillRect/>
          </a:stretch>
        </p:blipFill>
        <p:spPr>
          <a:xfrm>
            <a:off x="1111956" y="1598809"/>
            <a:ext cx="9819033" cy="4966691"/>
          </a:xfrm>
          <a:prstGeom prst="rect">
            <a:avLst/>
          </a:prstGeom>
        </p:spPr>
      </p:pic>
    </p:spTree>
    <p:extLst>
      <p:ext uri="{BB962C8B-B14F-4D97-AF65-F5344CB8AC3E}">
        <p14:creationId xmlns:p14="http://schemas.microsoft.com/office/powerpoint/2010/main" val="37106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1F1EDA-1267-4A02-BA99-AA68C9050B3B}"/>
              </a:ext>
            </a:extLst>
          </p:cNvPr>
          <p:cNvSpPr/>
          <p:nvPr/>
        </p:nvSpPr>
        <p:spPr bwMode="auto">
          <a:xfrm>
            <a:off x="455995" y="1290629"/>
            <a:ext cx="1568504" cy="49393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27366B1F-1C96-4AAD-A9F6-297F69E073E6}"/>
              </a:ext>
            </a:extLst>
          </p:cNvPr>
          <p:cNvSpPr>
            <a:spLocks noGrp="1"/>
          </p:cNvSpPr>
          <p:nvPr>
            <p:ph type="title"/>
          </p:nvPr>
        </p:nvSpPr>
        <p:spPr/>
        <p:txBody>
          <a:bodyPr/>
          <a:lstStyle/>
          <a:p>
            <a:r>
              <a:rPr lang="en-US" dirty="0"/>
              <a:t>Microsoft’s comprehensive IoT product portfolio </a:t>
            </a:r>
          </a:p>
        </p:txBody>
      </p:sp>
      <p:sp>
        <p:nvSpPr>
          <p:cNvPr id="42" name="Rectangle 41">
            <a:extLst>
              <a:ext uri="{FF2B5EF4-FFF2-40B4-BE49-F238E27FC236}">
                <a16:creationId xmlns:a16="http://schemas.microsoft.com/office/drawing/2014/main" id="{CFB82299-C11A-4874-B436-B6901AFA07B3}"/>
              </a:ext>
            </a:extLst>
          </p:cNvPr>
          <p:cNvSpPr/>
          <p:nvPr/>
        </p:nvSpPr>
        <p:spPr bwMode="auto">
          <a:xfrm>
            <a:off x="2451508" y="1724985"/>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mn-ea"/>
                <a:cs typeface="Segoe UI" pitchFamily="34" charset="0"/>
              </a:rPr>
              <a:t>Azure IoT </a:t>
            </a:r>
            <a:b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mn-ea"/>
                <a:cs typeface="Segoe UI" pitchFamily="34" charset="0"/>
              </a:rPr>
            </a:b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mn-ea"/>
                <a:cs typeface="Segoe UI" pitchFamily="34" charset="0"/>
              </a:rPr>
              <a:t>Priority Verticals</a:t>
            </a:r>
          </a:p>
        </p:txBody>
      </p:sp>
      <p:sp>
        <p:nvSpPr>
          <p:cNvPr id="44" name="Rectangle 43">
            <a:extLst>
              <a:ext uri="{FF2B5EF4-FFF2-40B4-BE49-F238E27FC236}">
                <a16:creationId xmlns:a16="http://schemas.microsoft.com/office/drawing/2014/main" id="{6549F7A8-BAF3-4E55-A663-1391468AC59F}"/>
              </a:ext>
            </a:extLst>
          </p:cNvPr>
          <p:cNvSpPr/>
          <p:nvPr/>
        </p:nvSpPr>
        <p:spPr bwMode="auto">
          <a:xfrm>
            <a:off x="2451507" y="4076551"/>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mn-ea"/>
                <a:cs typeface="Segoe UI" pitchFamily="34" charset="0"/>
              </a:rPr>
              <a:t>Azure </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mn-ea"/>
                <a:cs typeface="Segoe UI" pitchFamily="34" charset="0"/>
              </a:rPr>
              <a:t>Services for IoT</a:t>
            </a:r>
          </a:p>
        </p:txBody>
      </p:sp>
      <p:sp>
        <p:nvSpPr>
          <p:cNvPr id="47" name="Rectangle 46">
            <a:extLst>
              <a:ext uri="{FF2B5EF4-FFF2-40B4-BE49-F238E27FC236}">
                <a16:creationId xmlns:a16="http://schemas.microsoft.com/office/drawing/2014/main" id="{B49A2A7C-AB3D-4548-B811-23D2E2EE5966}"/>
              </a:ext>
            </a:extLst>
          </p:cNvPr>
          <p:cNvSpPr/>
          <p:nvPr/>
        </p:nvSpPr>
        <p:spPr>
          <a:xfrm>
            <a:off x="5091048" y="3553270"/>
            <a:ext cx="7253402"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IoT Hub Device</a:t>
            </a:r>
            <a:b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b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1"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Maps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Cosmos DB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AI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Cognitive Services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Logic Apps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Active Directory</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Monitor</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DevOps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Power BI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Data Share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Spatial Anchors </a:t>
            </a:r>
          </a:p>
        </p:txBody>
      </p:sp>
      <p:sp>
        <p:nvSpPr>
          <p:cNvPr id="51" name="Rectangle 50">
            <a:extLst>
              <a:ext uri="{FF2B5EF4-FFF2-40B4-BE49-F238E27FC236}">
                <a16:creationId xmlns:a16="http://schemas.microsoft.com/office/drawing/2014/main" id="{50CE1504-609B-46F9-B5F7-4C66BA63C51D}"/>
              </a:ext>
            </a:extLst>
          </p:cNvPr>
          <p:cNvSpPr/>
          <p:nvPr/>
        </p:nvSpPr>
        <p:spPr bwMode="auto">
          <a:xfrm>
            <a:off x="2451507" y="5355249"/>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Segoe UI" pitchFamily="34" charset="0"/>
                <a:cs typeface="Segoe UI" pitchFamily="34" charset="0"/>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Segoe UI" pitchFamily="34" charset="0"/>
                <a:cs typeface="Segoe UI" pitchFamily="34" charset="0"/>
              </a:rPr>
              <a:t>Device Support</a:t>
            </a:r>
          </a:p>
        </p:txBody>
      </p:sp>
      <p:sp>
        <p:nvSpPr>
          <p:cNvPr id="52" name="Rectangle 51">
            <a:extLst>
              <a:ext uri="{FF2B5EF4-FFF2-40B4-BE49-F238E27FC236}">
                <a16:creationId xmlns:a16="http://schemas.microsoft.com/office/drawing/2014/main" id="{EA9CD59E-4880-4271-A448-0F5461BC1856}"/>
              </a:ext>
            </a:extLst>
          </p:cNvPr>
          <p:cNvSpPr/>
          <p:nvPr/>
        </p:nvSpPr>
        <p:spPr>
          <a:xfrm>
            <a:off x="5091054" y="5182783"/>
            <a:ext cx="7253397" cy="1141016"/>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RTOS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Sphere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IoT Device SDK</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IoT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Data Box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Windows IoT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Certified for IoT—Device Catalog</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Storage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SQL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Functions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Cognitive Services</a:t>
            </a:r>
          </a:p>
        </p:txBody>
      </p:sp>
      <p:cxnSp>
        <p:nvCxnSpPr>
          <p:cNvPr id="50" name="Straight Connector 49">
            <a:extLst>
              <a:ext uri="{FF2B5EF4-FFF2-40B4-BE49-F238E27FC236}">
                <a16:creationId xmlns:a16="http://schemas.microsoft.com/office/drawing/2014/main" id="{309304C7-678E-4CE0-830C-61BE35F9CCEC}"/>
              </a:ext>
            </a:extLst>
          </p:cNvPr>
          <p:cNvCxnSpPr>
            <a:cxnSpLocks/>
          </p:cNvCxnSpPr>
          <p:nvPr/>
        </p:nvCxnSpPr>
        <p:spPr>
          <a:xfrm>
            <a:off x="2328139" y="4971349"/>
            <a:ext cx="913359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3" name="Straight Connector 52">
            <a:extLst>
              <a:ext uri="{FF2B5EF4-FFF2-40B4-BE49-F238E27FC236}">
                <a16:creationId xmlns:a16="http://schemas.microsoft.com/office/drawing/2014/main" id="{797DB195-7E94-4902-8779-2261F3448035}"/>
              </a:ext>
            </a:extLst>
          </p:cNvPr>
          <p:cNvCxnSpPr>
            <a:cxnSpLocks/>
          </p:cNvCxnSpPr>
          <p:nvPr/>
        </p:nvCxnSpPr>
        <p:spPr>
          <a:xfrm>
            <a:off x="2328139" y="3503982"/>
            <a:ext cx="913359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a:extLst>
              <a:ext uri="{FF2B5EF4-FFF2-40B4-BE49-F238E27FC236}">
                <a16:creationId xmlns:a16="http://schemas.microsoft.com/office/drawing/2014/main" id="{ADB9D994-92C0-4346-B405-AD60EACD59DA}"/>
              </a:ext>
            </a:extLst>
          </p:cNvPr>
          <p:cNvCxnSpPr>
            <a:cxnSpLocks/>
          </p:cNvCxnSpPr>
          <p:nvPr/>
        </p:nvCxnSpPr>
        <p:spPr>
          <a:xfrm>
            <a:off x="2328139" y="2426937"/>
            <a:ext cx="912526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1" name="Picture 120" descr="IoT Hub">
            <a:extLst>
              <a:ext uri="{FF2B5EF4-FFF2-40B4-BE49-F238E27FC236}">
                <a16:creationId xmlns:a16="http://schemas.microsoft.com/office/drawing/2014/main" id="{AD4A5F12-0D4F-48C1-89B7-2B9005BDD465}"/>
              </a:ext>
            </a:extLst>
          </p:cNvPr>
          <p:cNvPicPr>
            <a:picLocks noChangeAspect="1"/>
          </p:cNvPicPr>
          <p:nvPr/>
        </p:nvPicPr>
        <p:blipFill>
          <a:blip r:embed="rId3"/>
          <a:stretch>
            <a:fillRect/>
          </a:stretch>
        </p:blipFill>
        <p:spPr>
          <a:xfrm>
            <a:off x="4341293" y="4006019"/>
            <a:ext cx="467761" cy="467924"/>
          </a:xfrm>
          <a:prstGeom prst="rect">
            <a:avLst/>
          </a:prstGeom>
        </p:spPr>
      </p:pic>
      <p:pic>
        <p:nvPicPr>
          <p:cNvPr id="122" name="Picture 121" descr="IoT Edge">
            <a:extLst>
              <a:ext uri="{FF2B5EF4-FFF2-40B4-BE49-F238E27FC236}">
                <a16:creationId xmlns:a16="http://schemas.microsoft.com/office/drawing/2014/main" id="{69970E2B-2E41-48E5-9175-D36CEC0B6838}"/>
              </a:ext>
            </a:extLst>
          </p:cNvPr>
          <p:cNvPicPr>
            <a:picLocks noChangeAspect="1"/>
          </p:cNvPicPr>
          <p:nvPr/>
        </p:nvPicPr>
        <p:blipFill>
          <a:blip r:embed="rId4"/>
          <a:stretch>
            <a:fillRect/>
          </a:stretch>
        </p:blipFill>
        <p:spPr>
          <a:xfrm>
            <a:off x="4351054" y="5279538"/>
            <a:ext cx="448239" cy="478284"/>
          </a:xfrm>
          <a:prstGeom prst="rect">
            <a:avLst/>
          </a:prstGeom>
        </p:spPr>
      </p:pic>
      <p:sp>
        <p:nvSpPr>
          <p:cNvPr id="43" name="Rectangle 42">
            <a:extLst>
              <a:ext uri="{FF2B5EF4-FFF2-40B4-BE49-F238E27FC236}">
                <a16:creationId xmlns:a16="http://schemas.microsoft.com/office/drawing/2014/main" id="{56D63432-670C-4075-91DA-7144511036FC}"/>
              </a:ext>
            </a:extLst>
          </p:cNvPr>
          <p:cNvSpPr/>
          <p:nvPr/>
        </p:nvSpPr>
        <p:spPr bwMode="auto">
          <a:xfrm>
            <a:off x="2451508" y="2806924"/>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a:ea typeface="+mn-ea"/>
                <a:cs typeface="Segoe UI" pitchFamily="34" charset="0"/>
              </a:rPr>
              <a:t>Azure IoT Solutions</a:t>
            </a:r>
          </a:p>
        </p:txBody>
      </p:sp>
      <p:sp>
        <p:nvSpPr>
          <p:cNvPr id="45" name="Rectangle 44">
            <a:extLst>
              <a:ext uri="{FF2B5EF4-FFF2-40B4-BE49-F238E27FC236}">
                <a16:creationId xmlns:a16="http://schemas.microsoft.com/office/drawing/2014/main" id="{2A984B53-8536-4EFB-A612-FD5EBFBEC83F}"/>
              </a:ext>
            </a:extLst>
          </p:cNvPr>
          <p:cNvSpPr/>
          <p:nvPr/>
        </p:nvSpPr>
        <p:spPr bwMode="auto">
          <a:xfrm>
            <a:off x="5091049" y="2630854"/>
            <a:ext cx="1528831" cy="67900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Azure IoT Central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(SaaS)</a:t>
            </a:r>
          </a:p>
        </p:txBody>
      </p:sp>
      <p:sp>
        <p:nvSpPr>
          <p:cNvPr id="46" name="Rectangle 45">
            <a:extLst>
              <a:ext uri="{FF2B5EF4-FFF2-40B4-BE49-F238E27FC236}">
                <a16:creationId xmlns:a16="http://schemas.microsoft.com/office/drawing/2014/main" id="{8235840D-6BBB-4B1F-B6CF-01C831BDF3BC}"/>
              </a:ext>
            </a:extLst>
          </p:cNvPr>
          <p:cNvSpPr/>
          <p:nvPr/>
        </p:nvSpPr>
        <p:spPr bwMode="auto">
          <a:xfrm>
            <a:off x="7372854" y="2573400"/>
            <a:ext cx="2367639"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Azure IoT Reference Architecture &amp; Accelerators  </a:t>
            </a:r>
            <a:b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br>
            <a:r>
              <a:rPr kumimoji="0" lang="en-US" sz="1200" b="0" i="0" u="none" strike="noStrike" kern="0" cap="none" spc="0" normalizeH="0" baseline="0" noProof="0" dirty="0">
                <a:ln>
                  <a:noFill/>
                </a:ln>
                <a:gradFill>
                  <a:gsLst>
                    <a:gs pos="41000">
                      <a:srgbClr val="000000"/>
                    </a:gs>
                    <a:gs pos="100000">
                      <a:srgbClr val="000000"/>
                    </a:gs>
                  </a:gsLst>
                  <a:lin ang="0" scaled="1"/>
                </a:gradFill>
                <a:effectLst/>
                <a:uLnTx/>
                <a:uFillTx/>
                <a:latin typeface="Segoe UI"/>
                <a:ea typeface="Arial Unicode MS" pitchFamily="34" charset="-128"/>
                <a:cs typeface="Segoe UI" pitchFamily="34" charset="0"/>
              </a:rPr>
              <a:t>(PaaS)</a:t>
            </a:r>
          </a:p>
        </p:txBody>
      </p:sp>
      <p:pic>
        <p:nvPicPr>
          <p:cNvPr id="123" name="Picture 122" descr="IoT Solution Accelerators">
            <a:extLst>
              <a:ext uri="{FF2B5EF4-FFF2-40B4-BE49-F238E27FC236}">
                <a16:creationId xmlns:a16="http://schemas.microsoft.com/office/drawing/2014/main" id="{18709348-18DB-42C4-8FB6-788B7502ECDC}"/>
              </a:ext>
            </a:extLst>
          </p:cNvPr>
          <p:cNvPicPr>
            <a:picLocks noChangeAspect="1"/>
          </p:cNvPicPr>
          <p:nvPr/>
        </p:nvPicPr>
        <p:blipFill>
          <a:blip r:embed="rId5"/>
          <a:stretch>
            <a:fillRect/>
          </a:stretch>
        </p:blipFill>
        <p:spPr>
          <a:xfrm>
            <a:off x="6834401" y="2706870"/>
            <a:ext cx="467761" cy="517179"/>
          </a:xfrm>
          <a:prstGeom prst="rect">
            <a:avLst/>
          </a:prstGeom>
        </p:spPr>
      </p:pic>
      <p:pic>
        <p:nvPicPr>
          <p:cNvPr id="124" name="Picture 123" descr="IoT Central">
            <a:extLst>
              <a:ext uri="{FF2B5EF4-FFF2-40B4-BE49-F238E27FC236}">
                <a16:creationId xmlns:a16="http://schemas.microsoft.com/office/drawing/2014/main" id="{518EA549-0AEC-4A98-B915-D122B644D032}"/>
              </a:ext>
            </a:extLst>
          </p:cNvPr>
          <p:cNvPicPr>
            <a:picLocks noChangeAspect="1"/>
          </p:cNvPicPr>
          <p:nvPr/>
        </p:nvPicPr>
        <p:blipFill>
          <a:blip r:embed="rId6"/>
          <a:stretch>
            <a:fillRect/>
          </a:stretch>
        </p:blipFill>
        <p:spPr>
          <a:xfrm>
            <a:off x="4370014" y="2736391"/>
            <a:ext cx="410318" cy="467925"/>
          </a:xfrm>
          <a:prstGeom prst="rect">
            <a:avLst/>
          </a:prstGeom>
        </p:spPr>
      </p:pic>
      <p:grpSp>
        <p:nvGrpSpPr>
          <p:cNvPr id="13" name="Group 12">
            <a:extLst>
              <a:ext uri="{FF2B5EF4-FFF2-40B4-BE49-F238E27FC236}">
                <a16:creationId xmlns:a16="http://schemas.microsoft.com/office/drawing/2014/main" id="{DD54F278-AB50-4BB3-851E-CCD2DDF0525A}"/>
              </a:ext>
            </a:extLst>
          </p:cNvPr>
          <p:cNvGrpSpPr/>
          <p:nvPr/>
        </p:nvGrpSpPr>
        <p:grpSpPr>
          <a:xfrm>
            <a:off x="484739" y="3077467"/>
            <a:ext cx="1511015" cy="1365637"/>
            <a:chOff x="494459" y="2759018"/>
            <a:chExt cx="1541314" cy="1393021"/>
          </a:xfrm>
        </p:grpSpPr>
        <p:sp>
          <p:nvSpPr>
            <p:cNvPr id="49" name="Rectangle 48">
              <a:extLst>
                <a:ext uri="{FF2B5EF4-FFF2-40B4-BE49-F238E27FC236}">
                  <a16:creationId xmlns:a16="http://schemas.microsoft.com/office/drawing/2014/main" id="{5CF6B784-0A05-4261-A3C2-EB3EB607BBFC}"/>
                </a:ext>
              </a:extLst>
            </p:cNvPr>
            <p:cNvSpPr/>
            <p:nvPr/>
          </p:nvSpPr>
          <p:spPr bwMode="auto">
            <a:xfrm>
              <a:off x="494459" y="3189606"/>
              <a:ext cx="1541314" cy="96243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FFFFFF"/>
                      </a:gs>
                      <a:gs pos="100000">
                        <a:srgbClr val="FFFFFF"/>
                      </a:gs>
                    </a:gsLst>
                    <a:lin ang="0" scaled="1"/>
                  </a:gradFill>
                  <a:effectLst/>
                  <a:uLnTx/>
                  <a:uFillTx/>
                  <a:latin typeface="Segoe UI Semibold"/>
                  <a:ea typeface="+mn-ea"/>
                  <a:cs typeface="Segoe UI" pitchFamily="34" charset="0"/>
                </a:rPr>
                <a:t>Azure Security </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41000">
                        <a:srgbClr val="FFFFFF"/>
                      </a:gs>
                      <a:gs pos="100000">
                        <a:srgbClr val="FFFFFF"/>
                      </a:gs>
                    </a:gsLst>
                    <a:lin ang="0" scaled="1"/>
                  </a:gradFill>
                  <a:effectLst/>
                  <a:uLnTx/>
                  <a:uFillTx/>
                  <a:latin typeface="Segoe UI Semibold"/>
                  <a:ea typeface="+mn-ea"/>
                  <a:cs typeface="Segoe UI" pitchFamily="34" charset="0"/>
                </a:rPr>
                <a:t>Center for IoT</a:t>
              </a:r>
            </a:p>
          </p:txBody>
        </p:sp>
        <p:grpSp>
          <p:nvGrpSpPr>
            <p:cNvPr id="5" name="Graphic 124" descr="Security Center">
              <a:extLst>
                <a:ext uri="{FF2B5EF4-FFF2-40B4-BE49-F238E27FC236}">
                  <a16:creationId xmlns:a16="http://schemas.microsoft.com/office/drawing/2014/main" id="{C883B4CB-7F9B-4C6F-A1C5-EC47684578D2}"/>
                </a:ext>
              </a:extLst>
            </p:cNvPr>
            <p:cNvGrpSpPr/>
            <p:nvPr/>
          </p:nvGrpSpPr>
          <p:grpSpPr>
            <a:xfrm>
              <a:off x="1068076" y="2759018"/>
              <a:ext cx="394080" cy="546626"/>
              <a:chOff x="622363" y="4092006"/>
              <a:chExt cx="289470" cy="401523"/>
            </a:xfrm>
          </p:grpSpPr>
          <p:sp>
            <p:nvSpPr>
              <p:cNvPr id="6" name="Freeform: Shape 5">
                <a:extLst>
                  <a:ext uri="{FF2B5EF4-FFF2-40B4-BE49-F238E27FC236}">
                    <a16:creationId xmlns:a16="http://schemas.microsoft.com/office/drawing/2014/main" id="{7B5E4187-4B24-4153-B05C-89338CEDE4AF}"/>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chemeClr val="tx2"/>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Arial Unicode MS" pitchFamily="34" charset="-128"/>
                  <a:cs typeface="+mn-cs"/>
                </a:endParaRPr>
              </a:p>
            </p:txBody>
          </p:sp>
          <p:sp>
            <p:nvSpPr>
              <p:cNvPr id="7" name="Freeform: Shape 6">
                <a:extLst>
                  <a:ext uri="{FF2B5EF4-FFF2-40B4-BE49-F238E27FC236}">
                    <a16:creationId xmlns:a16="http://schemas.microsoft.com/office/drawing/2014/main" id="{1182B73B-E3B0-412A-8FBD-2492658861F5}"/>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chemeClr val="accent4"/>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Arial Unicode MS" pitchFamily="34" charset="-128"/>
                  <a:cs typeface="+mn-cs"/>
                </a:endParaRPr>
              </a:p>
            </p:txBody>
          </p:sp>
          <p:sp>
            <p:nvSpPr>
              <p:cNvPr id="8" name="Freeform: Shape 7">
                <a:extLst>
                  <a:ext uri="{FF2B5EF4-FFF2-40B4-BE49-F238E27FC236}">
                    <a16:creationId xmlns:a16="http://schemas.microsoft.com/office/drawing/2014/main" id="{665AEE90-0F17-4FD3-847A-DE207145F9CA}"/>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chemeClr val="bg1"/>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Arial Unicode MS" pitchFamily="34" charset="-128"/>
                  <a:cs typeface="+mn-cs"/>
                </a:endParaRPr>
              </a:p>
            </p:txBody>
          </p:sp>
        </p:grpSp>
      </p:grpSp>
      <p:cxnSp>
        <p:nvCxnSpPr>
          <p:cNvPr id="125" name="Straight Connector 124">
            <a:extLst>
              <a:ext uri="{FF2B5EF4-FFF2-40B4-BE49-F238E27FC236}">
                <a16:creationId xmlns:a16="http://schemas.microsoft.com/office/drawing/2014/main" id="{63C69EC2-1300-4155-B0F8-C187379BE62F}"/>
              </a:ext>
            </a:extLst>
          </p:cNvPr>
          <p:cNvCxnSpPr>
            <a:cxnSpLocks/>
          </p:cNvCxnSpPr>
          <p:nvPr/>
        </p:nvCxnSpPr>
        <p:spPr>
          <a:xfrm flipV="1">
            <a:off x="2024499" y="1290629"/>
            <a:ext cx="0" cy="493931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aphic 2">
            <a:extLst>
              <a:ext uri="{FF2B5EF4-FFF2-40B4-BE49-F238E27FC236}">
                <a16:creationId xmlns:a16="http://schemas.microsoft.com/office/drawing/2014/main" id="{57807F8F-4398-4046-A5B5-B772E0572F2E}"/>
              </a:ext>
            </a:extLst>
          </p:cNvPr>
          <p:cNvGrpSpPr/>
          <p:nvPr/>
        </p:nvGrpSpPr>
        <p:grpSpPr>
          <a:xfrm>
            <a:off x="6731554" y="1579400"/>
            <a:ext cx="290364" cy="445224"/>
            <a:chOff x="5557492" y="4674021"/>
            <a:chExt cx="454548" cy="696974"/>
          </a:xfrm>
          <a:solidFill>
            <a:schemeClr val="accent5"/>
          </a:solidFill>
        </p:grpSpPr>
        <p:sp>
          <p:nvSpPr>
            <p:cNvPr id="132" name="Freeform: Shape 131">
              <a:extLst>
                <a:ext uri="{FF2B5EF4-FFF2-40B4-BE49-F238E27FC236}">
                  <a16:creationId xmlns:a16="http://schemas.microsoft.com/office/drawing/2014/main" id="{667CB8EE-E8B6-4E1E-8007-0B7CA5E821D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ADE72F3-7037-4210-8219-FFDDEFBE43B8}"/>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A70AF198-52A1-452D-9BA9-FD84AB0933D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BEC57E1-8E8D-4410-A01E-0240F4F21A2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014FB3F-1211-4752-A3F1-3AD6630F960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8B264022-85E1-49A8-A262-1A6FA546DB8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00EE4F5D-A711-48D1-8B86-D2CB45650A7D}"/>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D705019-6F8C-40C0-8EA2-AE4CCA310EB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28293A4-081D-491D-B590-86052C59382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7D610658-A5CF-4496-982E-174214185997}"/>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DA0B441-8CB2-4D2A-BE16-7AFD0C6B20C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44" name="Graphic 56">
            <a:extLst>
              <a:ext uri="{FF2B5EF4-FFF2-40B4-BE49-F238E27FC236}">
                <a16:creationId xmlns:a16="http://schemas.microsoft.com/office/drawing/2014/main" id="{CA1536D8-C327-4AEB-BDB3-80E2B59B1090}"/>
              </a:ext>
            </a:extLst>
          </p:cNvPr>
          <p:cNvGrpSpPr/>
          <p:nvPr/>
        </p:nvGrpSpPr>
        <p:grpSpPr>
          <a:xfrm>
            <a:off x="10784049" y="1656896"/>
            <a:ext cx="505624" cy="290232"/>
            <a:chOff x="9027932" y="2355248"/>
            <a:chExt cx="791527" cy="454343"/>
          </a:xfrm>
          <a:solidFill>
            <a:srgbClr val="50E6FF"/>
          </a:solidFill>
        </p:grpSpPr>
        <p:sp>
          <p:nvSpPr>
            <p:cNvPr id="145" name="Freeform: Shape 144">
              <a:extLst>
                <a:ext uri="{FF2B5EF4-FFF2-40B4-BE49-F238E27FC236}">
                  <a16:creationId xmlns:a16="http://schemas.microsoft.com/office/drawing/2014/main" id="{C3A3EC81-D105-4FF2-B41A-C36CEA6E0A7F}"/>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972F64E-67E2-4573-99A6-BC3A5DB37A1A}"/>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7" name="Graphic 56">
              <a:extLst>
                <a:ext uri="{FF2B5EF4-FFF2-40B4-BE49-F238E27FC236}">
                  <a16:creationId xmlns:a16="http://schemas.microsoft.com/office/drawing/2014/main" id="{B8EC1BCD-C1B2-45BB-92BB-5CF70708807C}"/>
                </a:ext>
              </a:extLst>
            </p:cNvPr>
            <p:cNvGrpSpPr/>
            <p:nvPr/>
          </p:nvGrpSpPr>
          <p:grpSpPr>
            <a:xfrm>
              <a:off x="9609909" y="2431448"/>
              <a:ext cx="209550" cy="329565"/>
              <a:chOff x="9609909" y="2431448"/>
              <a:chExt cx="209550" cy="329565"/>
            </a:xfrm>
            <a:solidFill>
              <a:srgbClr val="50E6FF"/>
            </a:solidFill>
          </p:grpSpPr>
          <p:sp>
            <p:nvSpPr>
              <p:cNvPr id="149" name="Freeform: Shape 148">
                <a:extLst>
                  <a:ext uri="{FF2B5EF4-FFF2-40B4-BE49-F238E27FC236}">
                    <a16:creationId xmlns:a16="http://schemas.microsoft.com/office/drawing/2014/main" id="{9BCEC594-07C5-4307-9C84-96C251D18C31}"/>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B9DF484-A3F3-46C0-AE6E-8C4BA3CC49CA}"/>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8" name="Freeform: Shape 147">
              <a:extLst>
                <a:ext uri="{FF2B5EF4-FFF2-40B4-BE49-F238E27FC236}">
                  <a16:creationId xmlns:a16="http://schemas.microsoft.com/office/drawing/2014/main" id="{63685F80-8DEF-4787-8713-752009009FB0}"/>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51" name="Picture 150">
            <a:extLst>
              <a:ext uri="{FF2B5EF4-FFF2-40B4-BE49-F238E27FC236}">
                <a16:creationId xmlns:a16="http://schemas.microsoft.com/office/drawing/2014/main" id="{F80A1B5D-B3A1-4184-AA7B-6D22D6412629}"/>
              </a:ext>
            </a:extLst>
          </p:cNvPr>
          <p:cNvPicPr>
            <a:picLocks noChangeAspect="1"/>
          </p:cNvPicPr>
          <p:nvPr/>
        </p:nvPicPr>
        <p:blipFill>
          <a:blip r:embed="rId7"/>
          <a:stretch>
            <a:fillRect/>
          </a:stretch>
        </p:blipFill>
        <p:spPr>
          <a:xfrm>
            <a:off x="9660452" y="1629747"/>
            <a:ext cx="379674" cy="344530"/>
          </a:xfrm>
          <a:prstGeom prst="rect">
            <a:avLst/>
          </a:prstGeom>
        </p:spPr>
      </p:pic>
      <p:grpSp>
        <p:nvGrpSpPr>
          <p:cNvPr id="152" name="Graphic 145">
            <a:extLst>
              <a:ext uri="{FF2B5EF4-FFF2-40B4-BE49-F238E27FC236}">
                <a16:creationId xmlns:a16="http://schemas.microsoft.com/office/drawing/2014/main" id="{6FEF5F70-DC30-498D-9BF0-932A708E1D63}"/>
              </a:ext>
            </a:extLst>
          </p:cNvPr>
          <p:cNvGrpSpPr/>
          <p:nvPr/>
        </p:nvGrpSpPr>
        <p:grpSpPr>
          <a:xfrm>
            <a:off x="4793465" y="1615752"/>
            <a:ext cx="356860" cy="356859"/>
            <a:chOff x="10963469" y="3543859"/>
            <a:chExt cx="558644" cy="558644"/>
          </a:xfrm>
        </p:grpSpPr>
        <p:sp>
          <p:nvSpPr>
            <p:cNvPr id="153" name="Freeform: Shape 152">
              <a:extLst>
                <a:ext uri="{FF2B5EF4-FFF2-40B4-BE49-F238E27FC236}">
                  <a16:creationId xmlns:a16="http://schemas.microsoft.com/office/drawing/2014/main" id="{FD9D8563-E923-4EE0-A4D3-566C723A4A5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267A86-D192-4F3E-8444-D82DB560FB95}"/>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55" name="Graphic 149">
            <a:extLst>
              <a:ext uri="{FF2B5EF4-FFF2-40B4-BE49-F238E27FC236}">
                <a16:creationId xmlns:a16="http://schemas.microsoft.com/office/drawing/2014/main" id="{35134B68-F435-4F44-B536-82CAA78834AD}"/>
              </a:ext>
            </a:extLst>
          </p:cNvPr>
          <p:cNvGrpSpPr/>
          <p:nvPr/>
        </p:nvGrpSpPr>
        <p:grpSpPr>
          <a:xfrm>
            <a:off x="7706509" y="1615752"/>
            <a:ext cx="198149" cy="372520"/>
            <a:chOff x="5794153" y="2355249"/>
            <a:chExt cx="310191" cy="583160"/>
          </a:xfrm>
        </p:grpSpPr>
        <p:sp>
          <p:nvSpPr>
            <p:cNvPr id="156" name="Freeform: Shape 155">
              <a:extLst>
                <a:ext uri="{FF2B5EF4-FFF2-40B4-BE49-F238E27FC236}">
                  <a16:creationId xmlns:a16="http://schemas.microsoft.com/office/drawing/2014/main" id="{7B3221F3-3F41-4126-A29C-6FC778195C3F}"/>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288DADB-6DF6-4301-9DF0-2BB07271B6CE}"/>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58" name="Picture 157">
            <a:extLst>
              <a:ext uri="{FF2B5EF4-FFF2-40B4-BE49-F238E27FC236}">
                <a16:creationId xmlns:a16="http://schemas.microsoft.com/office/drawing/2014/main" id="{FA66236A-2DB6-428C-9387-C4CD3B71D134}"/>
              </a:ext>
            </a:extLst>
          </p:cNvPr>
          <p:cNvPicPr>
            <a:picLocks noChangeAspect="1"/>
          </p:cNvPicPr>
          <p:nvPr/>
        </p:nvPicPr>
        <p:blipFill>
          <a:blip r:embed="rId8"/>
          <a:stretch>
            <a:fillRect/>
          </a:stretch>
        </p:blipFill>
        <p:spPr>
          <a:xfrm>
            <a:off x="8551979" y="1592843"/>
            <a:ext cx="418338" cy="418338"/>
          </a:xfrm>
          <a:prstGeom prst="rect">
            <a:avLst/>
          </a:prstGeom>
        </p:spPr>
      </p:pic>
      <p:pic>
        <p:nvPicPr>
          <p:cNvPr id="159" name="Picture 158">
            <a:extLst>
              <a:ext uri="{FF2B5EF4-FFF2-40B4-BE49-F238E27FC236}">
                <a16:creationId xmlns:a16="http://schemas.microsoft.com/office/drawing/2014/main" id="{67870BC0-5AC1-42C3-8A6C-7E35BF5165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77221" y="1592843"/>
            <a:ext cx="418338" cy="418338"/>
          </a:xfrm>
          <a:prstGeom prst="rect">
            <a:avLst/>
          </a:prstGeom>
        </p:spPr>
      </p:pic>
      <p:sp>
        <p:nvSpPr>
          <p:cNvPr id="160" name="Rectangle 159">
            <a:extLst>
              <a:ext uri="{FF2B5EF4-FFF2-40B4-BE49-F238E27FC236}">
                <a16:creationId xmlns:a16="http://schemas.microsoft.com/office/drawing/2014/main" id="{28083F6A-E4C0-42ED-8F1A-6D6D6F4330DF}"/>
              </a:ext>
            </a:extLst>
          </p:cNvPr>
          <p:cNvSpPr/>
          <p:nvPr/>
        </p:nvSpPr>
        <p:spPr bwMode="auto">
          <a:xfrm>
            <a:off x="5650725" y="1970241"/>
            <a:ext cx="671329" cy="46150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161" name="Rectangle 160">
            <a:extLst>
              <a:ext uri="{FF2B5EF4-FFF2-40B4-BE49-F238E27FC236}">
                <a16:creationId xmlns:a16="http://schemas.microsoft.com/office/drawing/2014/main" id="{63D61B4F-3756-412E-9AC3-5C2F5E2771D5}"/>
              </a:ext>
            </a:extLst>
          </p:cNvPr>
          <p:cNvSpPr/>
          <p:nvPr/>
        </p:nvSpPr>
        <p:spPr bwMode="auto">
          <a:xfrm>
            <a:off x="6355636" y="1970241"/>
            <a:ext cx="1042201" cy="45823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162" name="Rectangle 161">
            <a:extLst>
              <a:ext uri="{FF2B5EF4-FFF2-40B4-BE49-F238E27FC236}">
                <a16:creationId xmlns:a16="http://schemas.microsoft.com/office/drawing/2014/main" id="{5C68AE29-43E0-4519-AB54-6AB0442126E5}"/>
              </a:ext>
            </a:extLst>
          </p:cNvPr>
          <p:cNvSpPr/>
          <p:nvPr/>
        </p:nvSpPr>
        <p:spPr bwMode="auto">
          <a:xfrm>
            <a:off x="7431419" y="1970241"/>
            <a:ext cx="748331" cy="45823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163" name="Rectangle 162">
            <a:extLst>
              <a:ext uri="{FF2B5EF4-FFF2-40B4-BE49-F238E27FC236}">
                <a16:creationId xmlns:a16="http://schemas.microsoft.com/office/drawing/2014/main" id="{6A442F05-4686-4D3F-AE47-9AE06E29D982}"/>
              </a:ext>
            </a:extLst>
          </p:cNvPr>
          <p:cNvSpPr/>
          <p:nvPr/>
        </p:nvSpPr>
        <p:spPr bwMode="auto">
          <a:xfrm>
            <a:off x="8213331" y="1970241"/>
            <a:ext cx="1095632" cy="45823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164" name="Rectangle 163">
            <a:extLst>
              <a:ext uri="{FF2B5EF4-FFF2-40B4-BE49-F238E27FC236}">
                <a16:creationId xmlns:a16="http://schemas.microsoft.com/office/drawing/2014/main" id="{BE573670-9DB6-498C-83EC-A2C18C2CF47E}"/>
              </a:ext>
            </a:extLst>
          </p:cNvPr>
          <p:cNvSpPr/>
          <p:nvPr/>
        </p:nvSpPr>
        <p:spPr bwMode="auto">
          <a:xfrm>
            <a:off x="9342546" y="1970241"/>
            <a:ext cx="1015486" cy="45823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165" name="Rectangle 164">
            <a:extLst>
              <a:ext uri="{FF2B5EF4-FFF2-40B4-BE49-F238E27FC236}">
                <a16:creationId xmlns:a16="http://schemas.microsoft.com/office/drawing/2014/main" id="{4DA23D6E-6CCA-4C23-8FCB-DB7BC131CC92}"/>
              </a:ext>
            </a:extLst>
          </p:cNvPr>
          <p:cNvSpPr/>
          <p:nvPr/>
        </p:nvSpPr>
        <p:spPr bwMode="auto">
          <a:xfrm>
            <a:off x="10391612" y="1970241"/>
            <a:ext cx="1290497" cy="45823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166" name="Rectangle 165">
            <a:extLst>
              <a:ext uri="{FF2B5EF4-FFF2-40B4-BE49-F238E27FC236}">
                <a16:creationId xmlns:a16="http://schemas.microsoft.com/office/drawing/2014/main" id="{2B5F3473-DEC3-488F-9061-0D1829286465}"/>
              </a:ext>
            </a:extLst>
          </p:cNvPr>
          <p:cNvSpPr/>
          <p:nvPr/>
        </p:nvSpPr>
        <p:spPr bwMode="auto">
          <a:xfrm>
            <a:off x="4326646" y="1970241"/>
            <a:ext cx="1290497" cy="45823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pic>
        <p:nvPicPr>
          <p:cNvPr id="68" name="Picture 67">
            <a:extLst>
              <a:ext uri="{FF2B5EF4-FFF2-40B4-BE49-F238E27FC236}">
                <a16:creationId xmlns:a16="http://schemas.microsoft.com/office/drawing/2014/main" id="{922C34FF-108C-4DFC-A277-97919F82C4EB}"/>
              </a:ext>
            </a:extLst>
          </p:cNvPr>
          <p:cNvPicPr>
            <a:picLocks noChangeAspect="1"/>
          </p:cNvPicPr>
          <p:nvPr/>
        </p:nvPicPr>
        <p:blipFill>
          <a:blip r:embed="rId10"/>
          <a:stretch>
            <a:fillRect/>
          </a:stretch>
        </p:blipFill>
        <p:spPr>
          <a:xfrm>
            <a:off x="9740492" y="2683889"/>
            <a:ext cx="345345" cy="480480"/>
          </a:xfrm>
          <a:prstGeom prst="rect">
            <a:avLst/>
          </a:prstGeom>
        </p:spPr>
      </p:pic>
      <p:sp>
        <p:nvSpPr>
          <p:cNvPr id="69" name="Rectangle 68">
            <a:extLst>
              <a:ext uri="{FF2B5EF4-FFF2-40B4-BE49-F238E27FC236}">
                <a16:creationId xmlns:a16="http://schemas.microsoft.com/office/drawing/2014/main" id="{CAE3A88A-B11B-4506-9FC0-0EDA5B9E4050}"/>
              </a:ext>
            </a:extLst>
          </p:cNvPr>
          <p:cNvSpPr/>
          <p:nvPr/>
        </p:nvSpPr>
        <p:spPr bwMode="auto">
          <a:xfrm>
            <a:off x="10095727" y="2573400"/>
            <a:ext cx="1747800"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Dynamics Connected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Field Service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Arial Unicode MS" pitchFamily="34" charset="-128"/>
                <a:cs typeface="Segoe UI" pitchFamily="34" charset="0"/>
              </a:rPr>
              <a:t>(SaaS)</a:t>
            </a:r>
          </a:p>
        </p:txBody>
      </p:sp>
    </p:spTree>
    <p:extLst>
      <p:ext uri="{BB962C8B-B14F-4D97-AF65-F5344CB8AC3E}">
        <p14:creationId xmlns:p14="http://schemas.microsoft.com/office/powerpoint/2010/main" val="9673820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0132" y="335441"/>
            <a:ext cx="10515600" cy="695557"/>
          </a:xfrm>
        </p:spPr>
        <p:txBody>
          <a:bodyPr/>
          <a:lstStyle/>
          <a:p>
            <a:r>
              <a:rPr lang="en-US"/>
              <a:t>Case Study: Smart Buildings</a:t>
            </a:r>
          </a:p>
        </p:txBody>
      </p:sp>
      <p:sp>
        <p:nvSpPr>
          <p:cNvPr id="10" name="Text Placeholder 5">
            <a:extLst>
              <a:ext uri="{FF2B5EF4-FFF2-40B4-BE49-F238E27FC236}">
                <a16:creationId xmlns:a16="http://schemas.microsoft.com/office/drawing/2014/main" id="{B3ADEB06-2192-44AF-B7AE-06B9C1E94689}"/>
              </a:ext>
            </a:extLst>
          </p:cNvPr>
          <p:cNvSpPr txBox="1">
            <a:spLocks/>
          </p:cNvSpPr>
          <p:nvPr/>
        </p:nvSpPr>
        <p:spPr>
          <a:xfrm>
            <a:off x="625433" y="1060682"/>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Scenario: Anomaly detection and fault detection</a:t>
            </a:r>
          </a:p>
        </p:txBody>
      </p:sp>
      <p:pic>
        <p:nvPicPr>
          <p:cNvPr id="5" name="Picture 4">
            <a:extLst>
              <a:ext uri="{FF2B5EF4-FFF2-40B4-BE49-F238E27FC236}">
                <a16:creationId xmlns:a16="http://schemas.microsoft.com/office/drawing/2014/main" id="{8A85D274-50A4-49ED-A9DA-06ECD6BC4979}"/>
              </a:ext>
            </a:extLst>
          </p:cNvPr>
          <p:cNvPicPr>
            <a:picLocks noChangeAspect="1"/>
          </p:cNvPicPr>
          <p:nvPr/>
        </p:nvPicPr>
        <p:blipFill>
          <a:blip r:embed="rId3"/>
          <a:stretch>
            <a:fillRect/>
          </a:stretch>
        </p:blipFill>
        <p:spPr>
          <a:xfrm>
            <a:off x="1044220" y="1491569"/>
            <a:ext cx="10011512" cy="5096312"/>
          </a:xfrm>
          <a:prstGeom prst="rect">
            <a:avLst/>
          </a:prstGeom>
        </p:spPr>
      </p:pic>
    </p:spTree>
    <p:extLst>
      <p:ext uri="{BB962C8B-B14F-4D97-AF65-F5344CB8AC3E}">
        <p14:creationId xmlns:p14="http://schemas.microsoft.com/office/powerpoint/2010/main" val="238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310ABE-336B-499E-B5C6-5F2128304C71}"/>
              </a:ext>
            </a:extLst>
          </p:cNvPr>
          <p:cNvSpPr>
            <a:spLocks noGrp="1"/>
          </p:cNvSpPr>
          <p:nvPr>
            <p:ph type="title"/>
          </p:nvPr>
        </p:nvSpPr>
        <p:spPr>
          <a:xfrm>
            <a:off x="838200" y="365126"/>
            <a:ext cx="10515600" cy="709530"/>
          </a:xfrm>
        </p:spPr>
        <p:txBody>
          <a:bodyPr/>
          <a:lstStyle/>
          <a:p>
            <a:r>
              <a:rPr lang="en-US">
                <a:latin typeface="Segoe UI Semibold" panose="020B0702040204020203" pitchFamily="34" charset="0"/>
                <a:cs typeface="Segoe UI Semibold" panose="020B0702040204020203" pitchFamily="34" charset="0"/>
              </a:rPr>
              <a:t>Key Customer Use Cases</a:t>
            </a:r>
          </a:p>
        </p:txBody>
      </p:sp>
      <p:sp>
        <p:nvSpPr>
          <p:cNvPr id="5" name="Content Placeholder 4">
            <a:extLst>
              <a:ext uri="{FF2B5EF4-FFF2-40B4-BE49-F238E27FC236}">
                <a16:creationId xmlns:a16="http://schemas.microsoft.com/office/drawing/2014/main" id="{FE889F8F-D49E-4D9B-9791-B018B64FB27E}"/>
              </a:ext>
            </a:extLst>
          </p:cNvPr>
          <p:cNvSpPr>
            <a:spLocks noGrp="1"/>
          </p:cNvSpPr>
          <p:nvPr>
            <p:ph idx="1"/>
          </p:nvPr>
        </p:nvSpPr>
        <p:spPr>
          <a:xfrm>
            <a:off x="838200" y="1239624"/>
            <a:ext cx="10515600" cy="5330858"/>
          </a:xfrm>
        </p:spPr>
        <p:txBody>
          <a:bodyPr>
            <a:normAutofit fontScale="70000" lnSpcReduction="20000"/>
          </a:bodyPr>
          <a:lstStyle/>
          <a:p>
            <a:r>
              <a:rPr lang="en-US">
                <a:latin typeface="Segoe UI Semilight" panose="020B0402040204020203" pitchFamily="34" charset="0"/>
                <a:cs typeface="Segoe UI Semilight" panose="020B0402040204020203" pitchFamily="34" charset="0"/>
              </a:rPr>
              <a:t>Connect and Migrate</a:t>
            </a:r>
          </a:p>
          <a:p>
            <a:pPr lvl="1"/>
            <a:r>
              <a:rPr lang="en-US">
                <a:latin typeface="Segoe UI Semilight" panose="020B0402040204020203" pitchFamily="34" charset="0"/>
                <a:cs typeface="Segoe UI Semilight" panose="020B0402040204020203" pitchFamily="34" charset="0"/>
              </a:rPr>
              <a:t>Connect to existing industrial systems (SCADA, OPC server-based) to move or stream data to the cloud</a:t>
            </a:r>
          </a:p>
          <a:p>
            <a:pPr lvl="1"/>
            <a:r>
              <a:rPr lang="en-US">
                <a:latin typeface="Segoe UI Semilight" panose="020B0402040204020203" pitchFamily="34" charset="0"/>
                <a:cs typeface="Segoe UI Semilight" panose="020B0402040204020203" pitchFamily="34" charset="0"/>
              </a:rPr>
              <a:t>Bulk ingest data (and model) from on-prem historians – </a:t>
            </a:r>
            <a:r>
              <a:rPr lang="en-US" err="1">
                <a:latin typeface="Segoe UI Semilight" panose="020B0402040204020203" pitchFamily="34" charset="0"/>
                <a:cs typeface="Segoe UI Semilight" panose="020B0402040204020203" pitchFamily="34" charset="0"/>
              </a:rPr>
              <a:t>AspenTech</a:t>
            </a:r>
            <a:r>
              <a:rPr lang="en-US">
                <a:latin typeface="Segoe UI Semilight" panose="020B0402040204020203" pitchFamily="34" charset="0"/>
                <a:cs typeface="Segoe UI Semilight" panose="020B0402040204020203" pitchFamily="34" charset="0"/>
              </a:rPr>
              <a:t>, OSI Pi, Wonderware, custom IoT platforms</a:t>
            </a:r>
          </a:p>
          <a:p>
            <a:r>
              <a:rPr lang="en-US">
                <a:latin typeface="Segoe UI Semilight" panose="020B0402040204020203" pitchFamily="34" charset="0"/>
                <a:cs typeface="Segoe UI Semilight" panose="020B0402040204020203" pitchFamily="34" charset="0"/>
              </a:rPr>
              <a:t>Ingest</a:t>
            </a:r>
          </a:p>
          <a:p>
            <a:pPr lvl="1"/>
            <a:r>
              <a:rPr lang="en-US">
                <a:latin typeface="Segoe UI Semilight" panose="020B0402040204020203" pitchFamily="34" charset="0"/>
                <a:cs typeface="Segoe UI Semilight" panose="020B0402040204020203" pitchFamily="34" charset="0"/>
              </a:rPr>
              <a:t>Ingest data at rates as low as 5 MBPS to 15MBPS with 10s of millions of datapoints/tags per day from multiple data sources</a:t>
            </a:r>
          </a:p>
          <a:p>
            <a:pPr lvl="1"/>
            <a:r>
              <a:rPr lang="en-US">
                <a:latin typeface="Segoe UI Semilight" panose="020B0402040204020203" pitchFamily="34" charset="0"/>
                <a:cs typeface="Segoe UI Semilight" panose="020B0402040204020203" pitchFamily="34" charset="0"/>
              </a:rPr>
              <a:t>Predominantly OPC UA data, with custom processing in the pipeline for massaging, conversion, etc.</a:t>
            </a:r>
          </a:p>
          <a:p>
            <a:r>
              <a:rPr lang="en-US">
                <a:latin typeface="Segoe UI Semilight" panose="020B0402040204020203" pitchFamily="34" charset="0"/>
                <a:cs typeface="Segoe UI Semilight" panose="020B0402040204020203" pitchFamily="34" charset="0"/>
              </a:rPr>
              <a:t>Build/Migrate and Store Context</a:t>
            </a:r>
          </a:p>
          <a:p>
            <a:pPr lvl="1"/>
            <a:r>
              <a:rPr lang="en-US">
                <a:latin typeface="Segoe UI Semilight" panose="020B0402040204020203" pitchFamily="34" charset="0"/>
                <a:cs typeface="Segoe UI Semilight" panose="020B0402040204020203" pitchFamily="34" charset="0"/>
              </a:rPr>
              <a:t>Map existing asset models / digital twins to analytical model (TSM)</a:t>
            </a:r>
          </a:p>
          <a:p>
            <a:pPr lvl="1"/>
            <a:r>
              <a:rPr lang="en-US">
                <a:latin typeface="Segoe UI Semilight" panose="020B0402040204020203" pitchFamily="34" charset="0"/>
                <a:cs typeface="Segoe UI Semilight" panose="020B0402040204020203" pitchFamily="34" charset="0"/>
              </a:rPr>
              <a:t>Expect to store 1mil to 4mil tags over time</a:t>
            </a:r>
          </a:p>
          <a:p>
            <a:r>
              <a:rPr lang="en-US">
                <a:latin typeface="Segoe UI Semilight" panose="020B0402040204020203" pitchFamily="34" charset="0"/>
                <a:cs typeface="Segoe UI Semilight" panose="020B0402040204020203" pitchFamily="34" charset="0"/>
              </a:rPr>
              <a:t>Store Data</a:t>
            </a:r>
          </a:p>
          <a:p>
            <a:pPr lvl="1"/>
            <a:r>
              <a:rPr lang="en-US">
                <a:latin typeface="Segoe UI Semilight" panose="020B0402040204020203" pitchFamily="34" charset="0"/>
                <a:cs typeface="Segoe UI Semilight" panose="020B0402040204020203" pitchFamily="34" charset="0"/>
              </a:rPr>
              <a:t>Warm storage for fresh data for interactive query, cold storage for historical data for operational intelligence</a:t>
            </a:r>
          </a:p>
          <a:p>
            <a:r>
              <a:rPr lang="en-US">
                <a:latin typeface="Segoe UI Semilight" panose="020B0402040204020203" pitchFamily="34" charset="0"/>
                <a:cs typeface="Segoe UI Semilight" panose="020B0402040204020203" pitchFamily="34" charset="0"/>
              </a:rPr>
              <a:t>Analyze</a:t>
            </a:r>
          </a:p>
          <a:p>
            <a:pPr lvl="1"/>
            <a:r>
              <a:rPr lang="en-US">
                <a:latin typeface="Segoe UI Semilight" panose="020B0402040204020203" pitchFamily="34" charset="0"/>
                <a:cs typeface="Segoe UI Semilight" panose="020B0402040204020203" pitchFamily="34" charset="0"/>
              </a:rPr>
              <a:t>Ad hoc exploration, operational analytics, process engineering, business intelligence</a:t>
            </a:r>
          </a:p>
          <a:p>
            <a:pPr lvl="1"/>
            <a:r>
              <a:rPr lang="en-US">
                <a:latin typeface="Segoe UI Semilight" panose="020B0402040204020203" pitchFamily="34" charset="0"/>
                <a:cs typeface="Segoe UI Semilight" panose="020B0402040204020203" pitchFamily="34" charset="0"/>
              </a:rPr>
              <a:t>AI and ML solutions to build machine learning models, and store it back in TSI for scoring</a:t>
            </a:r>
          </a:p>
          <a:p>
            <a:r>
              <a:rPr lang="en-US">
                <a:latin typeface="Segoe UI Semilight" panose="020B0402040204020203" pitchFamily="34" charset="0"/>
                <a:cs typeface="Segoe UI Semilight" panose="020B0402040204020203" pitchFamily="34" charset="0"/>
              </a:rPr>
              <a:t>Extend and Customize</a:t>
            </a:r>
          </a:p>
          <a:p>
            <a:pPr lvl="1"/>
            <a:r>
              <a:rPr lang="en-US">
                <a:latin typeface="Segoe UI Semilight" panose="020B0402040204020203" pitchFamily="34" charset="0"/>
                <a:cs typeface="Segoe UI Semilight" panose="020B0402040204020203" pitchFamily="34" charset="0"/>
              </a:rPr>
              <a:t>Integration with existing data solutions – </a:t>
            </a:r>
            <a:r>
              <a:rPr lang="en-US" err="1">
                <a:latin typeface="Segoe UI Semilight" panose="020B0402040204020203" pitchFamily="34" charset="0"/>
                <a:cs typeface="Segoe UI Semilight" panose="020B0402040204020203" pitchFamily="34" charset="0"/>
              </a:rPr>
              <a:t>PowerBI</a:t>
            </a:r>
            <a:r>
              <a:rPr lang="en-US">
                <a:latin typeface="Segoe UI Semilight" panose="020B0402040204020203" pitchFamily="34" charset="0"/>
                <a:cs typeface="Segoe UI Semilight" panose="020B0402040204020203" pitchFamily="34" charset="0"/>
              </a:rPr>
              <a:t>, Spark, AML, custom, 3</a:t>
            </a:r>
            <a:r>
              <a:rPr lang="en-US" baseline="30000">
                <a:latin typeface="Segoe UI Semilight" panose="020B0402040204020203" pitchFamily="34" charset="0"/>
                <a:cs typeface="Segoe UI Semilight" panose="020B0402040204020203" pitchFamily="34" charset="0"/>
              </a:rPr>
              <a:t>rd</a:t>
            </a:r>
            <a:r>
              <a:rPr lang="en-US">
                <a:latin typeface="Segoe UI Semilight" panose="020B0402040204020203" pitchFamily="34" charset="0"/>
                <a:cs typeface="Segoe UI Semilight" panose="020B0402040204020203" pitchFamily="34" charset="0"/>
              </a:rPr>
              <a:t> party</a:t>
            </a:r>
          </a:p>
          <a:p>
            <a:pPr lvl="1"/>
            <a:r>
              <a:rPr lang="en-US">
                <a:latin typeface="Segoe UI Semilight" panose="020B0402040204020203" pitchFamily="34" charset="0"/>
                <a:cs typeface="Segoe UI Semilight" panose="020B0402040204020203" pitchFamily="34" charset="0"/>
              </a:rPr>
              <a:t>Custom apps using TSI’s JS SDK</a:t>
            </a:r>
          </a:p>
          <a:p>
            <a:r>
              <a:rPr lang="en-US">
                <a:latin typeface="Segoe UI Semilight" panose="020B0402040204020203" pitchFamily="34" charset="0"/>
                <a:cs typeface="Segoe UI Semilight" panose="020B0402040204020203" pitchFamily="34" charset="0"/>
              </a:rPr>
              <a:t>Role-based access control for fine-grained access to data and analytics </a:t>
            </a:r>
          </a:p>
          <a:p>
            <a:r>
              <a:rPr lang="en-US">
                <a:latin typeface="Segoe UI Semilight" panose="020B0402040204020203" pitchFamily="34" charset="0"/>
                <a:cs typeface="Segoe UI Semilight" panose="020B0402040204020203" pitchFamily="34" charset="0"/>
              </a:rPr>
              <a:t>Analytics on the edge</a:t>
            </a:r>
          </a:p>
        </p:txBody>
      </p:sp>
    </p:spTree>
    <p:extLst>
      <p:ext uri="{BB962C8B-B14F-4D97-AF65-F5344CB8AC3E}">
        <p14:creationId xmlns:p14="http://schemas.microsoft.com/office/powerpoint/2010/main" val="4213304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31D378-5A8D-4F62-9173-75182DAE1720}"/>
              </a:ext>
            </a:extLst>
          </p:cNvPr>
          <p:cNvSpPr>
            <a:spLocks noGrp="1"/>
          </p:cNvSpPr>
          <p:nvPr>
            <p:ph type="title"/>
          </p:nvPr>
        </p:nvSpPr>
        <p:spPr>
          <a:xfrm>
            <a:off x="838200" y="212722"/>
            <a:ext cx="10515600" cy="553998"/>
          </a:xfrm>
        </p:spPr>
        <p:txBody>
          <a:bodyPr>
            <a:normAutofit/>
          </a:bodyPr>
          <a:lstStyle/>
          <a:p>
            <a:r>
              <a:rPr lang="en-US">
                <a:latin typeface="Segoe UI Semibold" panose="020B0702040204020203" pitchFamily="34" charset="0"/>
                <a:cs typeface="Segoe UI Semibold" panose="020B0702040204020203" pitchFamily="34" charset="0"/>
              </a:rPr>
              <a:t>Resources</a:t>
            </a:r>
          </a:p>
        </p:txBody>
      </p:sp>
      <p:sp>
        <p:nvSpPr>
          <p:cNvPr id="6" name="Content Placeholder 5">
            <a:extLst>
              <a:ext uri="{FF2B5EF4-FFF2-40B4-BE49-F238E27FC236}">
                <a16:creationId xmlns:a16="http://schemas.microsoft.com/office/drawing/2014/main" id="{58FD8C0A-7A13-4F5F-8861-E6139EC92DC2}"/>
              </a:ext>
            </a:extLst>
          </p:cNvPr>
          <p:cNvSpPr>
            <a:spLocks noGrp="1"/>
          </p:cNvSpPr>
          <p:nvPr>
            <p:ph idx="1"/>
          </p:nvPr>
        </p:nvSpPr>
        <p:spPr>
          <a:xfrm>
            <a:off x="838200" y="1153886"/>
            <a:ext cx="10515600" cy="5023077"/>
          </a:xfrm>
        </p:spPr>
        <p:txBody>
          <a:bodyPr>
            <a:normAutofit fontScale="77500" lnSpcReduction="20000"/>
          </a:bodyPr>
          <a:lstStyle/>
          <a:p>
            <a:r>
              <a:rPr lang="en-US">
                <a:latin typeface="Segoe UI Semilight" panose="020B0402040204020203" pitchFamily="34" charset="0"/>
                <a:cs typeface="Segoe UI Semilight" panose="020B0402040204020203" pitchFamily="34" charset="0"/>
              </a:rPr>
              <a:t>Product website: </a:t>
            </a:r>
            <a:r>
              <a:rPr lang="en-US" u="sng">
                <a:latin typeface="Segoe UI Semilight" panose="020B0402040204020203" pitchFamily="34" charset="0"/>
                <a:cs typeface="Segoe UI Semilight" panose="020B0402040204020203" pitchFamily="34" charset="0"/>
                <a:hlinkClick r:id="rId2"/>
              </a:rPr>
              <a:t>https://azure.microsoft.com/en-us/services/time-series-insights/</a:t>
            </a:r>
            <a:endParaRPr lang="en-US" u="sng">
              <a:latin typeface="Segoe UI Semilight" panose="020B0402040204020203" pitchFamily="34" charset="0"/>
              <a:cs typeface="Segoe UI Semilight" panose="020B0402040204020203" pitchFamily="34" charset="0"/>
            </a:endParaRPr>
          </a:p>
          <a:p>
            <a:r>
              <a:rPr lang="en-US">
                <a:latin typeface="Segoe UI Semilight" panose="020B0402040204020203" pitchFamily="34" charset="0"/>
                <a:cs typeface="Segoe UI Semilight" panose="020B0402040204020203" pitchFamily="34" charset="0"/>
              </a:rPr>
              <a:t>Documentation: </a:t>
            </a:r>
            <a:r>
              <a:rPr lang="en-US">
                <a:latin typeface="Segoe UI Semilight" panose="020B0402040204020203" pitchFamily="34" charset="0"/>
                <a:cs typeface="Segoe UI Semilight" panose="020B0402040204020203" pitchFamily="34" charset="0"/>
                <a:hlinkClick r:id="rId3"/>
              </a:rPr>
              <a:t>https://docs.microsoft.com/en-us/azure/time-series-insights/</a:t>
            </a:r>
            <a:r>
              <a:rPr lang="en-US">
                <a:latin typeface="Segoe UI Semilight" panose="020B0402040204020203" pitchFamily="34" charset="0"/>
                <a:cs typeface="Segoe UI Semilight" panose="020B0402040204020203" pitchFamily="34" charset="0"/>
              </a:rPr>
              <a:t> </a:t>
            </a:r>
          </a:p>
          <a:p>
            <a:r>
              <a:rPr lang="en-US">
                <a:latin typeface="Segoe UI Semilight" panose="020B0402040204020203" pitchFamily="34" charset="0"/>
                <a:cs typeface="Segoe UI Semilight" panose="020B0402040204020203" pitchFamily="34" charset="0"/>
              </a:rPr>
              <a:t>Tutorial: </a:t>
            </a:r>
            <a:r>
              <a:rPr lang="en-US">
                <a:latin typeface="Segoe UI Semilight" panose="020B0402040204020203" pitchFamily="34" charset="0"/>
                <a:cs typeface="Segoe UI Semilight" panose="020B0402040204020203" pitchFamily="34" charset="0"/>
                <a:hlinkClick r:id="rId4"/>
              </a:rPr>
              <a:t>https://docs.microsoft.com/en-us/azure/time-series-insights/time-series-insights-update-create-environment</a:t>
            </a:r>
            <a:r>
              <a:rPr lang="en-US">
                <a:latin typeface="Segoe UI Semilight" panose="020B0402040204020203" pitchFamily="34" charset="0"/>
                <a:cs typeface="Segoe UI Semilight" panose="020B0402040204020203" pitchFamily="34" charset="0"/>
              </a:rPr>
              <a:t> </a:t>
            </a:r>
          </a:p>
          <a:p>
            <a:r>
              <a:rPr lang="en-US">
                <a:latin typeface="Segoe UI Semilight" panose="020B0402040204020203" pitchFamily="34" charset="0"/>
                <a:cs typeface="Segoe UI Semilight" panose="020B0402040204020203" pitchFamily="34" charset="0"/>
              </a:rPr>
              <a:t>Product video: </a:t>
            </a:r>
            <a:r>
              <a:rPr lang="en-US">
                <a:latin typeface="Segoe UI Semilight" panose="020B0402040204020203" pitchFamily="34" charset="0"/>
                <a:cs typeface="Segoe UI Semilight" panose="020B0402040204020203" pitchFamily="34" charset="0"/>
                <a:hlinkClick r:id="rId5"/>
              </a:rPr>
              <a:t>https://channel9.msdn.com/Shows/Internet-of-Things-Show/Azure-Time-Series-Insights-e2e-solution-for-industrial-IoT-analytics</a:t>
            </a:r>
            <a:endParaRPr lang="en-US">
              <a:latin typeface="Segoe UI Semilight" panose="020B0402040204020203" pitchFamily="34" charset="0"/>
              <a:cs typeface="Segoe UI Semilight" panose="020B0402040204020203" pitchFamily="34" charset="0"/>
            </a:endParaRPr>
          </a:p>
          <a:p>
            <a:r>
              <a:rPr lang="en-US">
                <a:latin typeface="Segoe UI Semilight" panose="020B0402040204020203" pitchFamily="34" charset="0"/>
                <a:cs typeface="Segoe UI Semilight" panose="020B0402040204020203" pitchFamily="34" charset="0"/>
              </a:rPr>
              <a:t>Public Preview Blog: </a:t>
            </a:r>
            <a:r>
              <a:rPr lang="en-US">
                <a:latin typeface="Segoe UI Semilight" panose="020B0402040204020203" pitchFamily="34" charset="0"/>
                <a:cs typeface="Segoe UI Semilight" panose="020B0402040204020203" pitchFamily="34" charset="0"/>
                <a:hlinkClick r:id="rId6"/>
              </a:rPr>
              <a:t>https://azure.microsoft.com/en-us/blog/advancing-industrial-iot-capabilities-in-azure-time-series-insights/</a:t>
            </a:r>
            <a:r>
              <a:rPr lang="en-US">
                <a:latin typeface="Segoe UI Semilight" panose="020B0402040204020203" pitchFamily="34" charset="0"/>
                <a:cs typeface="Segoe UI Semilight" panose="020B0402040204020203" pitchFamily="34" charset="0"/>
              </a:rPr>
              <a:t> </a:t>
            </a:r>
          </a:p>
          <a:p>
            <a:r>
              <a:rPr lang="en-US">
                <a:latin typeface="Segoe UI Semilight" panose="020B0402040204020203" pitchFamily="34" charset="0"/>
                <a:cs typeface="Segoe UI Semilight" panose="020B0402040204020203" pitchFamily="34" charset="0"/>
              </a:rPr>
              <a:t>Pricing: </a:t>
            </a:r>
            <a:r>
              <a:rPr lang="en-US" u="sng">
                <a:latin typeface="Segoe UI Semilight" panose="020B0402040204020203" pitchFamily="34" charset="0"/>
                <a:cs typeface="Segoe UI Semilight" panose="020B0402040204020203" pitchFamily="34" charset="0"/>
                <a:hlinkClick r:id="rId7"/>
              </a:rPr>
              <a:t>https://azure.microsoft.com/en-us/pricing/details/time-series-insights/</a:t>
            </a:r>
            <a:endParaRPr lang="en-US">
              <a:latin typeface="Segoe UI Semilight" panose="020B0402040204020203" pitchFamily="34" charset="0"/>
              <a:cs typeface="Segoe UI Semilight" panose="020B0402040204020203" pitchFamily="34" charset="0"/>
            </a:endParaRPr>
          </a:p>
          <a:p>
            <a:pPr marL="0" indent="0">
              <a:buNone/>
            </a:pPr>
            <a:endParaRPr lang="en-US" i="1">
              <a:latin typeface="Segoe UI Semilight" panose="020B0402040204020203" pitchFamily="34" charset="0"/>
              <a:cs typeface="Segoe UI Semilight" panose="020B0402040204020203" pitchFamily="34" charset="0"/>
            </a:endParaRPr>
          </a:p>
          <a:p>
            <a:pPr marL="0" indent="0">
              <a:buNone/>
            </a:pPr>
            <a:r>
              <a:rPr lang="en-US">
                <a:latin typeface="Segoe UI Semilight" panose="020B0402040204020203" pitchFamily="34" charset="0"/>
                <a:cs typeface="Segoe UI Semilight" panose="020B0402040204020203" pitchFamily="34" charset="0"/>
              </a:rPr>
              <a:t>Try Azure Time Series Insights!</a:t>
            </a:r>
          </a:p>
          <a:p>
            <a:r>
              <a:rPr lang="en-US">
                <a:latin typeface="Segoe UI Semilight" panose="020B0402040204020203" pitchFamily="34" charset="0"/>
                <a:cs typeface="Segoe UI Semilight" panose="020B0402040204020203" pitchFamily="34" charset="0"/>
              </a:rPr>
              <a:t>Demo environment: </a:t>
            </a:r>
            <a:r>
              <a:rPr lang="en-US">
                <a:latin typeface="Segoe UI Semilight" panose="020B0402040204020203" pitchFamily="34" charset="0"/>
                <a:cs typeface="Segoe UI Semilight" panose="020B0402040204020203" pitchFamily="34" charset="0"/>
                <a:hlinkClick r:id="rId8"/>
              </a:rPr>
              <a:t>https://docs.microsoft.com/en-us/azure/time-series-insights/time-series-insights-update-quickstart</a:t>
            </a:r>
            <a:endParaRPr lang="en-US">
              <a:latin typeface="Segoe UI Semilight" panose="020B0402040204020203" pitchFamily="34" charset="0"/>
              <a:cs typeface="Segoe UI Semilight" panose="020B0402040204020203" pitchFamily="34" charset="0"/>
            </a:endParaRPr>
          </a:p>
          <a:p>
            <a:r>
              <a:rPr lang="en-US">
                <a:latin typeface="Segoe UI Semilight" panose="020B0402040204020203" pitchFamily="34" charset="0"/>
                <a:cs typeface="Segoe UI Semilight" panose="020B0402040204020203" pitchFamily="34" charset="0"/>
              </a:rPr>
              <a:t>Time Series Insights Explorer: </a:t>
            </a:r>
            <a:r>
              <a:rPr lang="en-US">
                <a:latin typeface="Segoe UI Semilight" panose="020B0402040204020203" pitchFamily="34" charset="0"/>
                <a:cs typeface="Segoe UI Semilight" panose="020B0402040204020203" pitchFamily="34" charset="0"/>
                <a:hlinkClick r:id="rId9"/>
              </a:rPr>
              <a:t>https://insights.timeseries.azure.com/preview</a:t>
            </a:r>
            <a:r>
              <a:rPr lang="en-US">
                <a:latin typeface="Segoe UI Semilight" panose="020B0402040204020203" pitchFamily="34" charset="0"/>
                <a:cs typeface="Segoe UI Semilight" panose="020B0402040204020203" pitchFamily="34" charset="0"/>
              </a:rPr>
              <a:t> </a:t>
            </a:r>
          </a:p>
        </p:txBody>
      </p:sp>
      <p:sp>
        <p:nvSpPr>
          <p:cNvPr id="7" name="Date Placeholder 3">
            <a:extLst>
              <a:ext uri="{FF2B5EF4-FFF2-40B4-BE49-F238E27FC236}">
                <a16:creationId xmlns:a16="http://schemas.microsoft.com/office/drawing/2014/main" id="{40ABAFF4-2635-4D00-9BA7-D44CB5603ADB}"/>
              </a:ext>
            </a:extLst>
          </p:cNvPr>
          <p:cNvSpPr>
            <a:spLocks noGrp="1"/>
          </p:cNvSpPr>
          <p:nvPr>
            <p:ph type="dt" sz="half" idx="10"/>
          </p:nvPr>
        </p:nvSpPr>
        <p:spPr>
          <a:xfrm>
            <a:off x="838200" y="6425100"/>
            <a:ext cx="2743200" cy="365125"/>
          </a:xfrm>
        </p:spPr>
        <p:txBody>
          <a:bodyPr/>
          <a:lstStyle/>
          <a:p>
            <a:r>
              <a:rPr lang="en-US"/>
              <a:t>Azure Time Series Insights</a:t>
            </a:r>
          </a:p>
        </p:txBody>
      </p:sp>
    </p:spTree>
    <p:extLst>
      <p:ext uri="{BB962C8B-B14F-4D97-AF65-F5344CB8AC3E}">
        <p14:creationId xmlns:p14="http://schemas.microsoft.com/office/powerpoint/2010/main" val="78286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8F4876-0353-4DE9-8BE2-66D4275088B1}"/>
              </a:ext>
            </a:extLst>
          </p:cNvPr>
          <p:cNvSpPr>
            <a:spLocks noGrp="1"/>
          </p:cNvSpPr>
          <p:nvPr>
            <p:ph type="title"/>
          </p:nvPr>
        </p:nvSpPr>
        <p:spPr>
          <a:xfrm>
            <a:off x="134364" y="201836"/>
            <a:ext cx="11219436" cy="984704"/>
          </a:xfrm>
        </p:spPr>
        <p:txBody>
          <a:bodyPr/>
          <a:lstStyle/>
          <a:p>
            <a:r>
              <a:rPr lang="en-US" sz="3200">
                <a:solidFill>
                  <a:srgbClr val="0070C0"/>
                </a:solidFill>
                <a:latin typeface="Segoe UI Light (Headings)"/>
              </a:rPr>
              <a:t>Azure Time Series Insights PAYG Pricing</a:t>
            </a:r>
          </a:p>
        </p:txBody>
      </p:sp>
      <p:sp>
        <p:nvSpPr>
          <p:cNvPr id="4" name="Footer Placeholder 3">
            <a:extLst>
              <a:ext uri="{FF2B5EF4-FFF2-40B4-BE49-F238E27FC236}">
                <a16:creationId xmlns:a16="http://schemas.microsoft.com/office/drawing/2014/main" id="{F919C31E-7CA9-47E8-8D66-DFDD32771207}"/>
              </a:ext>
            </a:extLst>
          </p:cNvPr>
          <p:cNvSpPr>
            <a:spLocks noGrp="1"/>
          </p:cNvSpPr>
          <p:nvPr>
            <p:ph type="ftr" sz="quarter" idx="11"/>
          </p:nvPr>
        </p:nvSpPr>
        <p:spPr/>
        <p:txBody>
          <a:bodyPr/>
          <a:lstStyle/>
          <a:p>
            <a:endParaRPr lang="en-US" dirty="0">
              <a:solidFill>
                <a:schemeClr val="bg1">
                  <a:lumMod val="50000"/>
                </a:schemeClr>
              </a:solidFill>
            </a:endParaRPr>
          </a:p>
        </p:txBody>
      </p:sp>
      <p:pic>
        <p:nvPicPr>
          <p:cNvPr id="10" name="Picture 9">
            <a:extLst>
              <a:ext uri="{FF2B5EF4-FFF2-40B4-BE49-F238E27FC236}">
                <a16:creationId xmlns:a16="http://schemas.microsoft.com/office/drawing/2014/main" id="{0DC05CC3-6B84-4DD4-9F2A-818FECEF3449}"/>
              </a:ext>
            </a:extLst>
          </p:cNvPr>
          <p:cNvPicPr>
            <a:picLocks noChangeAspect="1"/>
          </p:cNvPicPr>
          <p:nvPr/>
        </p:nvPicPr>
        <p:blipFill>
          <a:blip r:embed="rId2"/>
          <a:stretch>
            <a:fillRect/>
          </a:stretch>
        </p:blipFill>
        <p:spPr>
          <a:xfrm>
            <a:off x="134364" y="1487716"/>
            <a:ext cx="11974183" cy="4477656"/>
          </a:xfrm>
          <a:prstGeom prst="rect">
            <a:avLst/>
          </a:prstGeom>
        </p:spPr>
      </p:pic>
      <p:sp>
        <p:nvSpPr>
          <p:cNvPr id="6" name="TextBox 5">
            <a:extLst>
              <a:ext uri="{FF2B5EF4-FFF2-40B4-BE49-F238E27FC236}">
                <a16:creationId xmlns:a16="http://schemas.microsoft.com/office/drawing/2014/main" id="{D3D3CC10-E046-4B42-BAC9-5BCE81742FF7}"/>
              </a:ext>
            </a:extLst>
          </p:cNvPr>
          <p:cNvSpPr txBox="1"/>
          <p:nvPr/>
        </p:nvSpPr>
        <p:spPr>
          <a:xfrm>
            <a:off x="4562101" y="6353301"/>
            <a:ext cx="6670674" cy="369332"/>
          </a:xfrm>
          <a:prstGeom prst="rect">
            <a:avLst/>
          </a:prstGeom>
          <a:noFill/>
        </p:spPr>
        <p:txBody>
          <a:bodyPr wrap="square">
            <a:spAutoFit/>
          </a:bodyPr>
          <a:lstStyle/>
          <a:p>
            <a:r>
              <a:rPr lang="en-US" dirty="0">
                <a:solidFill>
                  <a:schemeClr val="bg1">
                    <a:lumMod val="50000"/>
                  </a:schemeClr>
                </a:solidFill>
              </a:rPr>
              <a:t>MICROSOFT CONFIDENTIAL</a:t>
            </a:r>
          </a:p>
        </p:txBody>
      </p:sp>
    </p:spTree>
    <p:extLst>
      <p:ext uri="{BB962C8B-B14F-4D97-AF65-F5344CB8AC3E}">
        <p14:creationId xmlns:p14="http://schemas.microsoft.com/office/powerpoint/2010/main" val="7813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829D3AC-652A-4C66-9712-42943B1A5C82}"/>
              </a:ext>
            </a:extLst>
          </p:cNvPr>
          <p:cNvSpPr/>
          <p:nvPr/>
        </p:nvSpPr>
        <p:spPr bwMode="auto">
          <a:xfrm>
            <a:off x="335626" y="1693527"/>
            <a:ext cx="11424285" cy="2487012"/>
          </a:xfrm>
          <a:prstGeom prst="rect">
            <a:avLst/>
          </a:prstGeom>
          <a:solidFill>
            <a:schemeClr val="tx1"/>
          </a:solidFill>
          <a:ln w="9525" cap="flat" cmpd="sng" algn="ctr">
            <a:solidFill>
              <a:schemeClr val="bg1"/>
            </a:solid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31">
            <a:extLst>
              <a:ext uri="{FF2B5EF4-FFF2-40B4-BE49-F238E27FC236}">
                <a16:creationId xmlns:a16="http://schemas.microsoft.com/office/drawing/2014/main" id="{239AE263-6B8D-47D5-800F-78287706100F}"/>
              </a:ext>
            </a:extLst>
          </p:cNvPr>
          <p:cNvSpPr/>
          <p:nvPr/>
        </p:nvSpPr>
        <p:spPr bwMode="auto">
          <a:xfrm>
            <a:off x="383857" y="4701914"/>
            <a:ext cx="11424287" cy="1985099"/>
          </a:xfrm>
          <a:prstGeom prst="rect">
            <a:avLst/>
          </a:prstGeom>
          <a:solidFill>
            <a:schemeClr val="tx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799C54A-5E0B-4894-ADCA-89504D7CF64E}"/>
              </a:ext>
            </a:extLst>
          </p:cNvPr>
          <p:cNvSpPr/>
          <p:nvPr/>
        </p:nvSpPr>
        <p:spPr>
          <a:xfrm>
            <a:off x="383857" y="4701914"/>
            <a:ext cx="11424286" cy="420681"/>
          </a:xfrm>
          <a:prstGeom prst="rect">
            <a:avLst/>
          </a:prstGeom>
          <a:solidFill>
            <a:schemeClr val="tx1"/>
          </a:solidFill>
        </p:spPr>
        <p:txBody>
          <a:bodyPr wrap="square" anchor="ctr" anchorCtr="0">
            <a:noAutofit/>
          </a:bodyPr>
          <a:lstStyle/>
          <a:p>
            <a:pPr marL="0" marR="0" lvl="0" indent="0" algn="ctr" defTabSz="913434" rtl="0" eaLnBrk="1" fontAlgn="auto" latinLnBrk="0" hangingPunct="1">
              <a:lnSpc>
                <a:spcPct val="100000"/>
              </a:lnSpc>
              <a:spcBef>
                <a:spcPct val="0"/>
              </a:spcBef>
              <a:spcAft>
                <a:spcPts val="1175"/>
              </a:spcAft>
              <a:buClrTx/>
              <a:buSzTx/>
              <a:buFontTx/>
              <a:buNone/>
              <a:tabLst/>
              <a:defRPr/>
            </a:pPr>
            <a:r>
              <a:rPr kumimoji="0" lang="en-US" sz="175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Turn data into decisions with actionable real-time IoT insights </a:t>
            </a:r>
            <a:endParaRPr kumimoji="0" lang="en-US" sz="1765"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335626" y="457200"/>
            <a:ext cx="11270587" cy="554038"/>
          </a:xfrm>
        </p:spPr>
        <p:txBody>
          <a:bodyPr/>
          <a:lstStyle/>
          <a:p>
            <a:r>
              <a:rPr lang="en-US" dirty="0"/>
              <a:t>Azure Time Series Insights (TSI)</a:t>
            </a:r>
          </a:p>
        </p:txBody>
      </p:sp>
      <p:sp>
        <p:nvSpPr>
          <p:cNvPr id="21" name="Rectangle 20">
            <a:extLst>
              <a:ext uri="{FF2B5EF4-FFF2-40B4-BE49-F238E27FC236}">
                <a16:creationId xmlns:a16="http://schemas.microsoft.com/office/drawing/2014/main" id="{E45813AF-555D-48BE-B2DC-2DEE0E6B0694}"/>
              </a:ext>
            </a:extLst>
          </p:cNvPr>
          <p:cNvSpPr/>
          <p:nvPr/>
        </p:nvSpPr>
        <p:spPr>
          <a:xfrm>
            <a:off x="6446238" y="3291302"/>
            <a:ext cx="2129268" cy="674031"/>
          </a:xfrm>
          <a:prstGeom prst="rect">
            <a:avLst/>
          </a:prstGeom>
        </p:spPr>
        <p:txBody>
          <a:bodyPr wrap="square" lIns="0" tIns="91440" rIns="0" bIns="0" anchor="ctr" anchorCtr="0">
            <a:spAutoFit/>
          </a:body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Rich analytics APIs for  ad-hoc exploration and operational intelligence</a:t>
            </a:r>
          </a:p>
        </p:txBody>
      </p:sp>
      <p:sp>
        <p:nvSpPr>
          <p:cNvPr id="48" name="Rectangle 47">
            <a:extLst>
              <a:ext uri="{FF2B5EF4-FFF2-40B4-BE49-F238E27FC236}">
                <a16:creationId xmlns:a16="http://schemas.microsoft.com/office/drawing/2014/main" id="{4717AF04-3291-4A51-8221-C1F6587F4322}"/>
              </a:ext>
            </a:extLst>
          </p:cNvPr>
          <p:cNvSpPr/>
          <p:nvPr/>
        </p:nvSpPr>
        <p:spPr>
          <a:xfrm>
            <a:off x="596797" y="3291302"/>
            <a:ext cx="2625715" cy="738664"/>
          </a:xfrm>
          <a:prstGeom prst="rect">
            <a:avLst/>
          </a:prstGeom>
        </p:spPr>
        <p:txBody>
          <a:bodyPr wrap="square" lIns="0" tIns="91440" rIns="0" bIns="0" anchor="ctr" anchorCtr="0">
            <a:spAutoFit/>
          </a:bodyPr>
          <a:lstStyle/>
          <a:p>
            <a:pPr marL="0" marR="0" lvl="0" indent="0" algn="ctr" defTabSz="932563"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Ingest, process, store, and query highly contextualized, time-series-optimized, IoT-scale data</a:t>
            </a:r>
          </a:p>
        </p:txBody>
      </p:sp>
      <p:sp>
        <p:nvSpPr>
          <p:cNvPr id="3" name="Rectangle 2">
            <a:extLst>
              <a:ext uri="{FF2B5EF4-FFF2-40B4-BE49-F238E27FC236}">
                <a16:creationId xmlns:a16="http://schemas.microsoft.com/office/drawing/2014/main" id="{6E3A190E-95A5-400F-9307-E5D4C026E0C2}"/>
              </a:ext>
            </a:extLst>
          </p:cNvPr>
          <p:cNvSpPr/>
          <p:nvPr/>
        </p:nvSpPr>
        <p:spPr>
          <a:xfrm>
            <a:off x="3529319" y="3291302"/>
            <a:ext cx="2491638" cy="720197"/>
          </a:xfrm>
          <a:prstGeom prst="rect">
            <a:avLst/>
          </a:prstGeom>
        </p:spPr>
        <p:txBody>
          <a:bodyPr wrap="square" tIns="91440">
            <a:spAutoFit/>
          </a:body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Built in rich User Experience for ad-hoc queries and exploration</a:t>
            </a:r>
          </a:p>
        </p:txBody>
      </p:sp>
      <p:sp>
        <p:nvSpPr>
          <p:cNvPr id="23" name="Title 1">
            <a:extLst>
              <a:ext uri="{FF2B5EF4-FFF2-40B4-BE49-F238E27FC236}">
                <a16:creationId xmlns:a16="http://schemas.microsoft.com/office/drawing/2014/main" id="{7BD01B66-BE58-4E8B-B0C4-19ECA705960B}"/>
              </a:ext>
            </a:extLst>
          </p:cNvPr>
          <p:cNvSpPr txBox="1">
            <a:spLocks/>
          </p:cNvSpPr>
          <p:nvPr/>
        </p:nvSpPr>
        <p:spPr>
          <a:xfrm>
            <a:off x="335626" y="1104227"/>
            <a:ext cx="10626514"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dirty="0">
                <a:ln w="3175">
                  <a:noFill/>
                </a:ln>
                <a:solidFill>
                  <a:schemeClr val="tx1"/>
                </a:solidFill>
                <a:effectLst/>
                <a:uLnTx/>
                <a:uFillTx/>
                <a:latin typeface="Segoe UI Semibold"/>
                <a:ea typeface="+mn-ea"/>
                <a:cs typeface="Segoe UI" pitchFamily="34" charset="0"/>
              </a:rPr>
              <a:t>A Serverless, Fully Managed Platform as a Service (PaaS) Solution Built for IoT  </a:t>
            </a:r>
          </a:p>
        </p:txBody>
      </p:sp>
      <p:pic>
        <p:nvPicPr>
          <p:cNvPr id="24" name="Picture 23">
            <a:extLst>
              <a:ext uri="{FF2B5EF4-FFF2-40B4-BE49-F238E27FC236}">
                <a16:creationId xmlns:a16="http://schemas.microsoft.com/office/drawing/2014/main" id="{C51B8CD5-FC56-44A7-A192-749B031C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2" y="5529926"/>
            <a:ext cx="988315" cy="374878"/>
          </a:xfrm>
          <a:prstGeom prst="rect">
            <a:avLst/>
          </a:prstGeom>
        </p:spPr>
      </p:pic>
      <p:pic>
        <p:nvPicPr>
          <p:cNvPr id="25" name="Picture 24">
            <a:extLst>
              <a:ext uri="{FF2B5EF4-FFF2-40B4-BE49-F238E27FC236}">
                <a16:creationId xmlns:a16="http://schemas.microsoft.com/office/drawing/2014/main" id="{6378A9B3-E4AA-4B28-9B5C-89C30825AD2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8960" y="5576574"/>
            <a:ext cx="1770244" cy="456579"/>
          </a:xfrm>
          <a:prstGeom prst="rect">
            <a:avLst/>
          </a:prstGeom>
        </p:spPr>
      </p:pic>
      <p:pic>
        <p:nvPicPr>
          <p:cNvPr id="28" name="Picture 27">
            <a:extLst>
              <a:ext uri="{FF2B5EF4-FFF2-40B4-BE49-F238E27FC236}">
                <a16:creationId xmlns:a16="http://schemas.microsoft.com/office/drawing/2014/main" id="{7E72CF94-1DF2-40D4-88C8-FEAE66AC5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2388" y="5404082"/>
            <a:ext cx="1028700" cy="796018"/>
          </a:xfrm>
          <a:prstGeom prst="rect">
            <a:avLst/>
          </a:prstGeom>
        </p:spPr>
      </p:pic>
      <p:pic>
        <p:nvPicPr>
          <p:cNvPr id="29" name="Picture 28">
            <a:extLst>
              <a:ext uri="{FF2B5EF4-FFF2-40B4-BE49-F238E27FC236}">
                <a16:creationId xmlns:a16="http://schemas.microsoft.com/office/drawing/2014/main" id="{55511B0D-389D-4F00-B925-6AD14FC2727B}"/>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7771" y="5499711"/>
            <a:ext cx="2284474" cy="587878"/>
          </a:xfrm>
          <a:prstGeom prst="rect">
            <a:avLst/>
          </a:prstGeom>
        </p:spPr>
      </p:pic>
      <p:pic>
        <p:nvPicPr>
          <p:cNvPr id="30" name="Picture 29" descr="A picture containing vector graphics&#10;&#10;Description automatically generated">
            <a:extLst>
              <a:ext uri="{FF2B5EF4-FFF2-40B4-BE49-F238E27FC236}">
                <a16:creationId xmlns:a16="http://schemas.microsoft.com/office/drawing/2014/main" id="{9097C559-AECF-4C3F-9EF4-4FF9444E81B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97767" y="5262255"/>
            <a:ext cx="2139138" cy="1197917"/>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E4268FE8-14A2-4DA0-B729-0221827F12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9111" y="5404082"/>
            <a:ext cx="788143" cy="875714"/>
          </a:xfrm>
          <a:prstGeom prst="rect">
            <a:avLst/>
          </a:prstGeom>
        </p:spPr>
      </p:pic>
      <p:pic>
        <p:nvPicPr>
          <p:cNvPr id="7" name="Picture 6" descr="A close up of a sign&#10;&#10;Description automatically generated">
            <a:extLst>
              <a:ext uri="{FF2B5EF4-FFF2-40B4-BE49-F238E27FC236}">
                <a16:creationId xmlns:a16="http://schemas.microsoft.com/office/drawing/2014/main" id="{6A7A460C-2E3C-4961-9213-B0451B5B44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4265" y="1909092"/>
            <a:ext cx="1357875" cy="1357875"/>
          </a:xfrm>
          <a:prstGeom prst="rect">
            <a:avLst/>
          </a:prstGeom>
        </p:spPr>
      </p:pic>
      <p:pic>
        <p:nvPicPr>
          <p:cNvPr id="26" name="Picture 25">
            <a:extLst>
              <a:ext uri="{FF2B5EF4-FFF2-40B4-BE49-F238E27FC236}">
                <a16:creationId xmlns:a16="http://schemas.microsoft.com/office/drawing/2014/main" id="{152B0EB3-EFBA-4E9C-9173-B1DBCF56C1B1}"/>
              </a:ext>
            </a:extLst>
          </p:cNvPr>
          <p:cNvPicPr>
            <a:picLocks noChangeAspect="1"/>
          </p:cNvPicPr>
          <p:nvPr/>
        </p:nvPicPr>
        <p:blipFill>
          <a:blip r:embed="rId10"/>
          <a:stretch>
            <a:fillRect/>
          </a:stretch>
        </p:blipFill>
        <p:spPr>
          <a:xfrm>
            <a:off x="3779285" y="1968906"/>
            <a:ext cx="1852053" cy="1042753"/>
          </a:xfrm>
          <a:prstGeom prst="rect">
            <a:avLst/>
          </a:prstGeom>
          <a:ln>
            <a:solidFill>
              <a:srgbClr val="0078D4"/>
            </a:solidFill>
          </a:ln>
        </p:spPr>
      </p:pic>
      <p:grpSp>
        <p:nvGrpSpPr>
          <p:cNvPr id="36" name="gain insights" descr="gain insights">
            <a:extLst>
              <a:ext uri="{FF2B5EF4-FFF2-40B4-BE49-F238E27FC236}">
                <a16:creationId xmlns:a16="http://schemas.microsoft.com/office/drawing/2014/main" id="{F06ABAED-6F5D-4CEB-8D12-4B8BE02B3649}"/>
              </a:ext>
            </a:extLst>
          </p:cNvPr>
          <p:cNvGrpSpPr>
            <a:grpSpLocks noChangeAspect="1"/>
          </p:cNvGrpSpPr>
          <p:nvPr/>
        </p:nvGrpSpPr>
        <p:grpSpPr bwMode="auto">
          <a:xfrm>
            <a:off x="1338501" y="2027912"/>
            <a:ext cx="928630" cy="928627"/>
            <a:chOff x="5212" y="806"/>
            <a:chExt cx="239" cy="239"/>
          </a:xfrm>
        </p:grpSpPr>
        <p:sp>
          <p:nvSpPr>
            <p:cNvPr id="39" name="AutoShape 78">
              <a:extLst>
                <a:ext uri="{FF2B5EF4-FFF2-40B4-BE49-F238E27FC236}">
                  <a16:creationId xmlns:a16="http://schemas.microsoft.com/office/drawing/2014/main" id="{D61EA95D-5D16-44CC-8D5D-35B4B5D06774}"/>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80">
              <a:extLst>
                <a:ext uri="{FF2B5EF4-FFF2-40B4-BE49-F238E27FC236}">
                  <a16:creationId xmlns:a16="http://schemas.microsoft.com/office/drawing/2014/main" id="{74968014-A803-4E90-A0DC-24D4D4431CE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81">
              <a:extLst>
                <a:ext uri="{FF2B5EF4-FFF2-40B4-BE49-F238E27FC236}">
                  <a16:creationId xmlns:a16="http://schemas.microsoft.com/office/drawing/2014/main" id="{28197731-CAD1-4D44-BB77-E97E144985D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82">
              <a:extLst>
                <a:ext uri="{FF2B5EF4-FFF2-40B4-BE49-F238E27FC236}">
                  <a16:creationId xmlns:a16="http://schemas.microsoft.com/office/drawing/2014/main" id="{01C774BC-6C2F-4455-ABE0-AD8B19C0DC8B}"/>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83">
              <a:extLst>
                <a:ext uri="{FF2B5EF4-FFF2-40B4-BE49-F238E27FC236}">
                  <a16:creationId xmlns:a16="http://schemas.microsoft.com/office/drawing/2014/main" id="{12DE1ECF-1788-405D-A977-A9271FC12EE3}"/>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Oval 84">
              <a:extLst>
                <a:ext uri="{FF2B5EF4-FFF2-40B4-BE49-F238E27FC236}">
                  <a16:creationId xmlns:a16="http://schemas.microsoft.com/office/drawing/2014/main" id="{01ED5673-23AD-44CB-8083-F853BCBA3181}"/>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85">
              <a:extLst>
                <a:ext uri="{FF2B5EF4-FFF2-40B4-BE49-F238E27FC236}">
                  <a16:creationId xmlns:a16="http://schemas.microsoft.com/office/drawing/2014/main" id="{3B6A6F1C-A443-413C-A0E4-296CF52E1EDB}"/>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Oval 86">
              <a:extLst>
                <a:ext uri="{FF2B5EF4-FFF2-40B4-BE49-F238E27FC236}">
                  <a16:creationId xmlns:a16="http://schemas.microsoft.com/office/drawing/2014/main" id="{358ACB9C-ABDC-4233-AECD-1502D0089BE6}"/>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Oval 87">
              <a:extLst>
                <a:ext uri="{FF2B5EF4-FFF2-40B4-BE49-F238E27FC236}">
                  <a16:creationId xmlns:a16="http://schemas.microsoft.com/office/drawing/2014/main" id="{234C0D89-2814-4E19-B0BA-CB9639116894}"/>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88">
              <a:extLst>
                <a:ext uri="{FF2B5EF4-FFF2-40B4-BE49-F238E27FC236}">
                  <a16:creationId xmlns:a16="http://schemas.microsoft.com/office/drawing/2014/main" id="{B499D78C-F7AA-402D-8655-8F15034CC7E1}"/>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89">
              <a:extLst>
                <a:ext uri="{FF2B5EF4-FFF2-40B4-BE49-F238E27FC236}">
                  <a16:creationId xmlns:a16="http://schemas.microsoft.com/office/drawing/2014/main" id="{EE543CF2-C3BE-4CF8-9752-10EF32B89F29}"/>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90">
              <a:extLst>
                <a:ext uri="{FF2B5EF4-FFF2-40B4-BE49-F238E27FC236}">
                  <a16:creationId xmlns:a16="http://schemas.microsoft.com/office/drawing/2014/main" id="{E4DC86FD-1A40-452F-BE82-85F0FCEC6F88}"/>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Oval 91">
              <a:extLst>
                <a:ext uri="{FF2B5EF4-FFF2-40B4-BE49-F238E27FC236}">
                  <a16:creationId xmlns:a16="http://schemas.microsoft.com/office/drawing/2014/main" id="{C7FFDE68-5FAE-47D2-9BD3-63F143A424A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92">
              <a:extLst>
                <a:ext uri="{FF2B5EF4-FFF2-40B4-BE49-F238E27FC236}">
                  <a16:creationId xmlns:a16="http://schemas.microsoft.com/office/drawing/2014/main" id="{0BD1355B-CEDC-40CD-9E74-9F5CEDD4190D}"/>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93">
              <a:extLst>
                <a:ext uri="{FF2B5EF4-FFF2-40B4-BE49-F238E27FC236}">
                  <a16:creationId xmlns:a16="http://schemas.microsoft.com/office/drawing/2014/main" id="{A8AC3EB0-D408-4E82-93D7-36C68284E366}"/>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Oval 94">
              <a:extLst>
                <a:ext uri="{FF2B5EF4-FFF2-40B4-BE49-F238E27FC236}">
                  <a16:creationId xmlns:a16="http://schemas.microsoft.com/office/drawing/2014/main" id="{3B608F75-F134-4F32-A38D-311EB4086BBB}"/>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95">
              <a:extLst>
                <a:ext uri="{FF2B5EF4-FFF2-40B4-BE49-F238E27FC236}">
                  <a16:creationId xmlns:a16="http://schemas.microsoft.com/office/drawing/2014/main" id="{7243C906-3F99-445C-BD50-D1EC428E0E09}"/>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Oval 96">
              <a:extLst>
                <a:ext uri="{FF2B5EF4-FFF2-40B4-BE49-F238E27FC236}">
                  <a16:creationId xmlns:a16="http://schemas.microsoft.com/office/drawing/2014/main" id="{FAA0D42D-8434-435A-AE00-AFA51F4D9ABC}"/>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Oval 97">
              <a:extLst>
                <a:ext uri="{FF2B5EF4-FFF2-40B4-BE49-F238E27FC236}">
                  <a16:creationId xmlns:a16="http://schemas.microsoft.com/office/drawing/2014/main" id="{30D07045-D1F7-4ABC-B150-A41765BEBDFB}"/>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98">
              <a:extLst>
                <a:ext uri="{FF2B5EF4-FFF2-40B4-BE49-F238E27FC236}">
                  <a16:creationId xmlns:a16="http://schemas.microsoft.com/office/drawing/2014/main" id="{4336AD43-62F9-42C5-BFEE-9F31A86E7A03}"/>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99">
              <a:extLst>
                <a:ext uri="{FF2B5EF4-FFF2-40B4-BE49-F238E27FC236}">
                  <a16:creationId xmlns:a16="http://schemas.microsoft.com/office/drawing/2014/main" id="{0013C84D-91F2-4F66-8639-F259869B965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00">
              <a:extLst>
                <a:ext uri="{FF2B5EF4-FFF2-40B4-BE49-F238E27FC236}">
                  <a16:creationId xmlns:a16="http://schemas.microsoft.com/office/drawing/2014/main" id="{9C647FE2-B024-47D4-9EDA-3D1E037CC551}"/>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01">
              <a:extLst>
                <a:ext uri="{FF2B5EF4-FFF2-40B4-BE49-F238E27FC236}">
                  <a16:creationId xmlns:a16="http://schemas.microsoft.com/office/drawing/2014/main" id="{078CB11A-F906-4E2D-B955-58DB2749E227}"/>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6C89B93-0EA8-4C3C-BBD4-9D72F12A22D6}"/>
              </a:ext>
            </a:extLst>
          </p:cNvPr>
          <p:cNvGrpSpPr>
            <a:grpSpLocks noChangeAspect="1"/>
          </p:cNvGrpSpPr>
          <p:nvPr/>
        </p:nvGrpSpPr>
        <p:grpSpPr>
          <a:xfrm>
            <a:off x="6950246" y="2000401"/>
            <a:ext cx="1050214" cy="949298"/>
            <a:chOff x="2399522" y="2518019"/>
            <a:chExt cx="968883" cy="875783"/>
          </a:xfrm>
        </p:grpSpPr>
        <p:grpSp>
          <p:nvGrpSpPr>
            <p:cNvPr id="66" name="chart" descr="chart">
              <a:extLst>
                <a:ext uri="{FF2B5EF4-FFF2-40B4-BE49-F238E27FC236}">
                  <a16:creationId xmlns:a16="http://schemas.microsoft.com/office/drawing/2014/main" id="{FA340BD6-B590-4DDD-B6F8-EA872FBD93A1}"/>
                </a:ext>
              </a:extLst>
            </p:cNvPr>
            <p:cNvGrpSpPr/>
            <p:nvPr/>
          </p:nvGrpSpPr>
          <p:grpSpPr>
            <a:xfrm>
              <a:off x="2408794" y="2628900"/>
              <a:ext cx="959611" cy="764902"/>
              <a:chOff x="8239126" y="3125143"/>
              <a:chExt cx="431089" cy="343620"/>
            </a:xfrm>
          </p:grpSpPr>
          <p:sp>
            <p:nvSpPr>
              <p:cNvPr id="68" name="Freeform: Shape 67">
                <a:extLst>
                  <a:ext uri="{FF2B5EF4-FFF2-40B4-BE49-F238E27FC236}">
                    <a16:creationId xmlns:a16="http://schemas.microsoft.com/office/drawing/2014/main" id="{4BED144B-0AD3-47E6-88AF-F9C9FA63785E}"/>
                  </a:ext>
                </a:extLst>
              </p:cNvPr>
              <p:cNvSpPr/>
              <p:nvPr/>
            </p:nvSpPr>
            <p:spPr>
              <a:xfrm>
                <a:off x="8239126" y="3287271"/>
                <a:ext cx="90405" cy="181492"/>
              </a:xfrm>
              <a:custGeom>
                <a:avLst/>
                <a:gdLst>
                  <a:gd name="connsiteX0" fmla="*/ 90406 w 90405"/>
                  <a:gd name="connsiteY0" fmla="*/ 0 h 181492"/>
                  <a:gd name="connsiteX1" fmla="*/ 0 w 90405"/>
                  <a:gd name="connsiteY1" fmla="*/ 0 h 181492"/>
                  <a:gd name="connsiteX2" fmla="*/ 0 w 90405"/>
                  <a:gd name="connsiteY2" fmla="*/ 181492 h 181492"/>
                  <a:gd name="connsiteX3" fmla="*/ 90406 w 90405"/>
                  <a:gd name="connsiteY3" fmla="*/ 181492 h 181492"/>
                  <a:gd name="connsiteX4" fmla="*/ 90406 w 90405"/>
                  <a:gd name="connsiteY4" fmla="*/ 0 h 18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181492">
                    <a:moveTo>
                      <a:pt x="90406" y="0"/>
                    </a:moveTo>
                    <a:lnTo>
                      <a:pt x="0" y="0"/>
                    </a:lnTo>
                    <a:lnTo>
                      <a:pt x="0" y="181492"/>
                    </a:lnTo>
                    <a:lnTo>
                      <a:pt x="90406" y="181492"/>
                    </a:lnTo>
                    <a:lnTo>
                      <a:pt x="90406" y="0"/>
                    </a:lnTo>
                    <a:close/>
                  </a:path>
                </a:pathLst>
              </a:custGeom>
              <a:solidFill>
                <a:srgbClr val="50E6FF"/>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3ED1317-4E11-4DB4-AD87-45F83CAB8500}"/>
                  </a:ext>
                </a:extLst>
              </p:cNvPr>
              <p:cNvSpPr/>
              <p:nvPr/>
            </p:nvSpPr>
            <p:spPr>
              <a:xfrm>
                <a:off x="8579810" y="3151434"/>
                <a:ext cx="90405" cy="317252"/>
              </a:xfrm>
              <a:custGeom>
                <a:avLst/>
                <a:gdLst>
                  <a:gd name="connsiteX0" fmla="*/ 90406 w 90405"/>
                  <a:gd name="connsiteY0" fmla="*/ 0 h 317252"/>
                  <a:gd name="connsiteX1" fmla="*/ 0 w 90405"/>
                  <a:gd name="connsiteY1" fmla="*/ 0 h 317252"/>
                  <a:gd name="connsiteX2" fmla="*/ 0 w 90405"/>
                  <a:gd name="connsiteY2" fmla="*/ 317252 h 317252"/>
                  <a:gd name="connsiteX3" fmla="*/ 90406 w 90405"/>
                  <a:gd name="connsiteY3" fmla="*/ 317252 h 317252"/>
                  <a:gd name="connsiteX4" fmla="*/ 90406 w 90405"/>
                  <a:gd name="connsiteY4" fmla="*/ 0 h 317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17252">
                    <a:moveTo>
                      <a:pt x="90406" y="0"/>
                    </a:moveTo>
                    <a:lnTo>
                      <a:pt x="0" y="0"/>
                    </a:lnTo>
                    <a:lnTo>
                      <a:pt x="0" y="317252"/>
                    </a:lnTo>
                    <a:lnTo>
                      <a:pt x="90406" y="317252"/>
                    </a:lnTo>
                    <a:lnTo>
                      <a:pt x="90406" y="0"/>
                    </a:lnTo>
                    <a:close/>
                  </a:path>
                </a:pathLst>
              </a:custGeom>
              <a:solidFill>
                <a:srgbClr val="0078D4"/>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57E97C1-4F2E-4BC2-9A1C-A0716B1FD805}"/>
                  </a:ext>
                </a:extLst>
              </p:cNvPr>
              <p:cNvSpPr/>
              <p:nvPr/>
            </p:nvSpPr>
            <p:spPr>
              <a:xfrm>
                <a:off x="8353116" y="3241686"/>
                <a:ext cx="90405" cy="226997"/>
              </a:xfrm>
              <a:custGeom>
                <a:avLst/>
                <a:gdLst>
                  <a:gd name="connsiteX0" fmla="*/ 90406 w 90405"/>
                  <a:gd name="connsiteY0" fmla="*/ 0 h 226997"/>
                  <a:gd name="connsiteX1" fmla="*/ 0 w 90405"/>
                  <a:gd name="connsiteY1" fmla="*/ 0 h 226997"/>
                  <a:gd name="connsiteX2" fmla="*/ 0 w 90405"/>
                  <a:gd name="connsiteY2" fmla="*/ 226997 h 226997"/>
                  <a:gd name="connsiteX3" fmla="*/ 90406 w 90405"/>
                  <a:gd name="connsiteY3" fmla="*/ 226997 h 226997"/>
                  <a:gd name="connsiteX4" fmla="*/ 90406 w 90405"/>
                  <a:gd name="connsiteY4" fmla="*/ 0 h 226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226997">
                    <a:moveTo>
                      <a:pt x="90406" y="0"/>
                    </a:moveTo>
                    <a:lnTo>
                      <a:pt x="0" y="0"/>
                    </a:lnTo>
                    <a:lnTo>
                      <a:pt x="0" y="226997"/>
                    </a:lnTo>
                    <a:lnTo>
                      <a:pt x="90406" y="226997"/>
                    </a:lnTo>
                    <a:lnTo>
                      <a:pt x="90406" y="0"/>
                    </a:lnTo>
                    <a:close/>
                  </a:path>
                </a:pathLst>
              </a:custGeom>
              <a:solidFill>
                <a:srgbClr val="50E6FF"/>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9EC0005-DAF9-4A36-80A5-6AF83B4EAA53}"/>
                  </a:ext>
                </a:extLst>
              </p:cNvPr>
              <p:cNvSpPr/>
              <p:nvPr/>
            </p:nvSpPr>
            <p:spPr>
              <a:xfrm>
                <a:off x="8466425" y="3128818"/>
                <a:ext cx="90405" cy="339853"/>
              </a:xfrm>
              <a:custGeom>
                <a:avLst/>
                <a:gdLst>
                  <a:gd name="connsiteX0" fmla="*/ 90406 w 90405"/>
                  <a:gd name="connsiteY0" fmla="*/ 0 h 339853"/>
                  <a:gd name="connsiteX1" fmla="*/ 0 w 90405"/>
                  <a:gd name="connsiteY1" fmla="*/ 0 h 339853"/>
                  <a:gd name="connsiteX2" fmla="*/ 0 w 90405"/>
                  <a:gd name="connsiteY2" fmla="*/ 339854 h 339853"/>
                  <a:gd name="connsiteX3" fmla="*/ 90406 w 90405"/>
                  <a:gd name="connsiteY3" fmla="*/ 339854 h 339853"/>
                  <a:gd name="connsiteX4" fmla="*/ 90406 w 90405"/>
                  <a:gd name="connsiteY4" fmla="*/ 0 h 33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39853">
                    <a:moveTo>
                      <a:pt x="90406" y="0"/>
                    </a:moveTo>
                    <a:lnTo>
                      <a:pt x="0" y="0"/>
                    </a:lnTo>
                    <a:lnTo>
                      <a:pt x="0" y="339854"/>
                    </a:lnTo>
                    <a:lnTo>
                      <a:pt x="90406" y="339854"/>
                    </a:lnTo>
                    <a:lnTo>
                      <a:pt x="90406" y="0"/>
                    </a:lnTo>
                    <a:close/>
                  </a:path>
                </a:pathLst>
              </a:custGeom>
              <a:solidFill>
                <a:srgbClr val="0078D4"/>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EC7E9FE-AD7A-437C-894B-773AE809709D}"/>
                  </a:ext>
                </a:extLst>
              </p:cNvPr>
              <p:cNvSpPr/>
              <p:nvPr/>
            </p:nvSpPr>
            <p:spPr>
              <a:xfrm>
                <a:off x="8393782" y="3147794"/>
                <a:ext cx="235085" cy="233573"/>
              </a:xfrm>
              <a:custGeom>
                <a:avLst/>
                <a:gdLst>
                  <a:gd name="connsiteX0" fmla="*/ 7937 w 235085"/>
                  <a:gd name="connsiteY0" fmla="*/ 233573 h 233573"/>
                  <a:gd name="connsiteX1" fmla="*/ 0 w 235085"/>
                  <a:gd name="connsiteY1" fmla="*/ 225561 h 233573"/>
                  <a:gd name="connsiteX2" fmla="*/ 113159 w 235085"/>
                  <a:gd name="connsiteY2" fmla="*/ 112856 h 233573"/>
                  <a:gd name="connsiteX3" fmla="*/ 227073 w 235085"/>
                  <a:gd name="connsiteY3" fmla="*/ 0 h 233573"/>
                  <a:gd name="connsiteX4" fmla="*/ 235086 w 235085"/>
                  <a:gd name="connsiteY4" fmla="*/ 8087 h 233573"/>
                  <a:gd name="connsiteX5" fmla="*/ 121172 w 235085"/>
                  <a:gd name="connsiteY5" fmla="*/ 120869 h 233573"/>
                  <a:gd name="connsiteX6" fmla="*/ 7937 w 235085"/>
                  <a:gd name="connsiteY6" fmla="*/ 233573 h 2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85" h="233573">
                    <a:moveTo>
                      <a:pt x="7937" y="233573"/>
                    </a:moveTo>
                    <a:lnTo>
                      <a:pt x="0" y="225561"/>
                    </a:lnTo>
                    <a:lnTo>
                      <a:pt x="113159" y="112856"/>
                    </a:lnTo>
                    <a:lnTo>
                      <a:pt x="227073" y="0"/>
                    </a:lnTo>
                    <a:lnTo>
                      <a:pt x="235086" y="8087"/>
                    </a:lnTo>
                    <a:lnTo>
                      <a:pt x="121172" y="120869"/>
                    </a:lnTo>
                    <a:lnTo>
                      <a:pt x="7937" y="233573"/>
                    </a:lnTo>
                    <a:close/>
                  </a:path>
                </a:pathLst>
              </a:custGeom>
              <a:solidFill>
                <a:srgbClr val="50E6FF"/>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E8CD958-0735-4516-81AD-57759AB03D58}"/>
                  </a:ext>
                </a:extLst>
              </p:cNvPr>
              <p:cNvSpPr/>
              <p:nvPr/>
            </p:nvSpPr>
            <p:spPr>
              <a:xfrm>
                <a:off x="8598029" y="312514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09"/>
                      <a:pt x="40598" y="0"/>
                      <a:pt x="26154" y="0"/>
                    </a:cubicBezTo>
                    <a:cubicBezTo>
                      <a:pt x="11710" y="0"/>
                      <a:pt x="0" y="11709"/>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D52D8A5-C7F7-4345-890B-838ECAF36BA3}"/>
                  </a:ext>
                </a:extLst>
              </p:cNvPr>
              <p:cNvSpPr/>
              <p:nvPr/>
            </p:nvSpPr>
            <p:spPr>
              <a:xfrm>
                <a:off x="8484794" y="3238505"/>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10"/>
                      <a:pt x="40598" y="0"/>
                      <a:pt x="26154" y="0"/>
                    </a:cubicBezTo>
                    <a:cubicBezTo>
                      <a:pt x="11710" y="0"/>
                      <a:pt x="0" y="11710"/>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CBC6019-0F1F-41A2-B581-9E5F73BE835C}"/>
                  </a:ext>
                </a:extLst>
              </p:cNvPr>
              <p:cNvSpPr/>
              <p:nvPr/>
            </p:nvSpPr>
            <p:spPr>
              <a:xfrm>
                <a:off x="8371635" y="3352504"/>
                <a:ext cx="52308" cy="52308"/>
              </a:xfrm>
              <a:custGeom>
                <a:avLst/>
                <a:gdLst>
                  <a:gd name="connsiteX0" fmla="*/ 26154 w 52308"/>
                  <a:gd name="connsiteY0" fmla="*/ 52308 h 52308"/>
                  <a:gd name="connsiteX1" fmla="*/ 52309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9" y="40598"/>
                      <a:pt x="52309" y="26154"/>
                    </a:cubicBezTo>
                    <a:cubicBezTo>
                      <a:pt x="52309"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FD6DEE3-91F4-438D-A5D9-1983BFDEE7C7}"/>
                  </a:ext>
                </a:extLst>
              </p:cNvPr>
              <p:cNvSpPr/>
              <p:nvPr/>
            </p:nvSpPr>
            <p:spPr>
              <a:xfrm>
                <a:off x="8258780" y="326656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8" y="40598"/>
                      <a:pt x="52308" y="26154"/>
                    </a:cubicBezTo>
                    <a:cubicBezTo>
                      <a:pt x="52308"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04C8378-6E3B-4952-B045-8363D5563329}"/>
                  </a:ext>
                </a:extLst>
              </p:cNvPr>
              <p:cNvSpPr/>
              <p:nvPr/>
            </p:nvSpPr>
            <p:spPr>
              <a:xfrm>
                <a:off x="8281213" y="3286456"/>
                <a:ext cx="119809" cy="99446"/>
              </a:xfrm>
              <a:custGeom>
                <a:avLst/>
                <a:gdLst>
                  <a:gd name="connsiteX0" fmla="*/ 7105 w 119809"/>
                  <a:gd name="connsiteY0" fmla="*/ 0 h 99446"/>
                  <a:gd name="connsiteX1" fmla="*/ 0 w 119809"/>
                  <a:gd name="connsiteY1" fmla="*/ 8837 h 99446"/>
                  <a:gd name="connsiteX2" fmla="*/ 112704 w 119809"/>
                  <a:gd name="connsiteY2" fmla="*/ 99446 h 99446"/>
                  <a:gd name="connsiteX3" fmla="*/ 119809 w 119809"/>
                  <a:gd name="connsiteY3" fmla="*/ 90609 h 99446"/>
                  <a:gd name="connsiteX4" fmla="*/ 7105 w 119809"/>
                  <a:gd name="connsiteY4" fmla="*/ 0 h 9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9" h="99446">
                    <a:moveTo>
                      <a:pt x="7105" y="0"/>
                    </a:moveTo>
                    <a:lnTo>
                      <a:pt x="0" y="8837"/>
                    </a:lnTo>
                    <a:lnTo>
                      <a:pt x="112704" y="99446"/>
                    </a:lnTo>
                    <a:lnTo>
                      <a:pt x="119809" y="90609"/>
                    </a:lnTo>
                    <a:lnTo>
                      <a:pt x="7105" y="0"/>
                    </a:lnTo>
                    <a:close/>
                  </a:path>
                </a:pathLst>
              </a:custGeom>
              <a:solidFill>
                <a:srgbClr val="0078D4"/>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094296A-C441-44F4-8E69-A51D34DE4361}"/>
                  </a:ext>
                </a:extLst>
              </p:cNvPr>
              <p:cNvSpPr/>
              <p:nvPr/>
            </p:nvSpPr>
            <p:spPr>
              <a:xfrm>
                <a:off x="8393782" y="3301548"/>
                <a:ext cx="72113" cy="79822"/>
              </a:xfrm>
              <a:custGeom>
                <a:avLst/>
                <a:gdLst>
                  <a:gd name="connsiteX0" fmla="*/ 0 w 72113"/>
                  <a:gd name="connsiteY0" fmla="*/ 71810 h 79822"/>
                  <a:gd name="connsiteX1" fmla="*/ 7937 w 72113"/>
                  <a:gd name="connsiteY1" fmla="*/ 79823 h 79822"/>
                  <a:gd name="connsiteX2" fmla="*/ 72113 w 72113"/>
                  <a:gd name="connsiteY2" fmla="*/ 16025 h 79822"/>
                  <a:gd name="connsiteX3" fmla="*/ 72113 w 72113"/>
                  <a:gd name="connsiteY3" fmla="*/ 0 h 79822"/>
                  <a:gd name="connsiteX4" fmla="*/ 0 w 72113"/>
                  <a:gd name="connsiteY4" fmla="*/ 71810 h 7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13" h="79822">
                    <a:moveTo>
                      <a:pt x="0" y="71810"/>
                    </a:moveTo>
                    <a:lnTo>
                      <a:pt x="7937" y="79823"/>
                    </a:lnTo>
                    <a:lnTo>
                      <a:pt x="72113" y="16025"/>
                    </a:lnTo>
                    <a:lnTo>
                      <a:pt x="72113" y="0"/>
                    </a:lnTo>
                    <a:lnTo>
                      <a:pt x="0" y="71810"/>
                    </a:lnTo>
                    <a:close/>
                  </a:path>
                </a:pathLst>
              </a:custGeom>
              <a:solidFill>
                <a:srgbClr val="0078D4"/>
              </a:solidFill>
              <a:ln w="8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 name="Freeform: Shape 66">
              <a:extLst>
                <a:ext uri="{FF2B5EF4-FFF2-40B4-BE49-F238E27FC236}">
                  <a16:creationId xmlns:a16="http://schemas.microsoft.com/office/drawing/2014/main" id="{20CDBC87-5698-4D7F-B0CD-A2AB36AA010D}"/>
                </a:ext>
              </a:extLst>
            </p:cNvPr>
            <p:cNvSpPr/>
            <p:nvPr/>
          </p:nvSpPr>
          <p:spPr>
            <a:xfrm>
              <a:off x="2399522" y="2518019"/>
              <a:ext cx="324627" cy="256683"/>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3340C1B-5975-49F2-BFEB-1F6F3601DBFE}"/>
              </a:ext>
            </a:extLst>
          </p:cNvPr>
          <p:cNvSpPr/>
          <p:nvPr/>
        </p:nvSpPr>
        <p:spPr>
          <a:xfrm>
            <a:off x="9145271" y="3291302"/>
            <a:ext cx="2491634" cy="674031"/>
          </a:xfrm>
          <a:prstGeom prst="rect">
            <a:avLst/>
          </a:prstGeom>
        </p:spPr>
        <p:txBody>
          <a:bodyPr wrap="square" lIns="0" tIns="91440" rIns="0" bIns="0" anchor="ctr" anchorCtr="0">
            <a:spAutoFit/>
          </a:body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JavaScript control library for building custom analytics apps on the TSI platform</a:t>
            </a:r>
          </a:p>
        </p:txBody>
      </p:sp>
      <p:cxnSp>
        <p:nvCxnSpPr>
          <p:cNvPr id="5" name="Straight Connector 4">
            <a:extLst>
              <a:ext uri="{FF2B5EF4-FFF2-40B4-BE49-F238E27FC236}">
                <a16:creationId xmlns:a16="http://schemas.microsoft.com/office/drawing/2014/main" id="{F115591D-F820-4F69-8BD9-C0F98A29B60A}"/>
              </a:ext>
            </a:extLst>
          </p:cNvPr>
          <p:cNvCxnSpPr>
            <a:cxnSpLocks/>
          </p:cNvCxnSpPr>
          <p:nvPr/>
        </p:nvCxnSpPr>
        <p:spPr>
          <a:xfrm>
            <a:off x="2870200" y="5122595"/>
            <a:ext cx="64389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6532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383855" y="58063"/>
            <a:ext cx="11303917" cy="813819"/>
          </a:xfrm>
        </p:spPr>
        <p:txBody>
          <a:bodyPr>
            <a:normAutofit/>
          </a:bodyPr>
          <a:lstStyle/>
          <a:p>
            <a:r>
              <a:rPr lang="en-US" dirty="0">
                <a:latin typeface="+mn-lt"/>
              </a:rPr>
              <a:t>Azure Time Series Insights </a:t>
            </a:r>
          </a:p>
        </p:txBody>
      </p:sp>
      <p:sp>
        <p:nvSpPr>
          <p:cNvPr id="27" name="Rectangle 26">
            <a:extLst>
              <a:ext uri="{FF2B5EF4-FFF2-40B4-BE49-F238E27FC236}">
                <a16:creationId xmlns:a16="http://schemas.microsoft.com/office/drawing/2014/main" id="{E39D2447-07F8-470E-B285-DA2B34F499C3}"/>
              </a:ext>
            </a:extLst>
          </p:cNvPr>
          <p:cNvSpPr/>
          <p:nvPr/>
        </p:nvSpPr>
        <p:spPr bwMode="auto">
          <a:xfrm>
            <a:off x="383855" y="1160878"/>
            <a:ext cx="11413151" cy="550532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FCBDD49F-7B7C-4CE4-A433-8CEF6E16BF20}"/>
              </a:ext>
            </a:extLst>
          </p:cNvPr>
          <p:cNvSpPr/>
          <p:nvPr/>
        </p:nvSpPr>
        <p:spPr>
          <a:xfrm>
            <a:off x="646739" y="1317919"/>
            <a:ext cx="6779142" cy="4478149"/>
          </a:xfrm>
          <a:prstGeom prst="rect">
            <a:avLst/>
          </a:prstGeom>
        </p:spPr>
        <p:txBody>
          <a:bodyPr wrap="square" anchor="t">
            <a:spAutoFit/>
          </a:bodyPr>
          <a:lstStyle/>
          <a:p>
            <a:pPr marL="346075" indent="-346075" defTabSz="913434">
              <a:spcBef>
                <a:spcPct val="0"/>
              </a:spcBef>
              <a:spcAft>
                <a:spcPts val="1800"/>
              </a:spcAft>
              <a:buBlip>
                <a:blip r:embed="rId3"/>
              </a:buBlip>
              <a:defRPr/>
            </a:pPr>
            <a:r>
              <a:rPr lang="en-US" sz="1500">
                <a:ln w="3175">
                  <a:noFill/>
                </a:ln>
                <a:gradFill>
                  <a:gsLst>
                    <a:gs pos="0">
                      <a:srgbClr val="000000"/>
                    </a:gs>
                    <a:gs pos="100000">
                      <a:srgbClr val="000000"/>
                    </a:gs>
                  </a:gsLst>
                  <a:lin ang="5400000" scaled="1"/>
                </a:gradFill>
                <a:latin typeface="Segoe UI Semibold"/>
                <a:cs typeface="Segoe UI"/>
              </a:rPr>
              <a:t>Multi layered storage with warm and cold analytics support allowing customers to route data to warm store for interactive analytics over short timespans and operational intelligence over decades of historical data </a:t>
            </a:r>
          </a:p>
          <a:p>
            <a:pPr marL="346075" indent="-346075" defTabSz="913434">
              <a:spcBef>
                <a:spcPct val="0"/>
              </a:spcBef>
              <a:spcAft>
                <a:spcPts val="1800"/>
              </a:spcAft>
              <a:buBlip>
                <a:blip r:embed="rId3"/>
              </a:buBlip>
              <a:defRPr/>
            </a:pPr>
            <a:r>
              <a:rPr lang="en-US" sz="1500">
                <a:ln w="3175">
                  <a:noFill/>
                </a:ln>
                <a:gradFill>
                  <a:gsLst>
                    <a:gs pos="0">
                      <a:srgbClr val="000000"/>
                    </a:gs>
                    <a:gs pos="100000">
                      <a:srgbClr val="000000"/>
                    </a:gs>
                  </a:gsLst>
                  <a:lin ang="5400000" scaled="1"/>
                </a:gradFill>
                <a:latin typeface="Segoe UI Semibold"/>
                <a:cs typeface="Segoe UI"/>
              </a:rPr>
              <a:t>Flexible data platform that allows customers to take data stored in open source Apache Parquet to other advanced data solutions such as Spark, Databricks, for predictive maintenance, machine learning and AI</a:t>
            </a:r>
          </a:p>
          <a:p>
            <a:pPr marL="346075" indent="-346075" defTabSz="913434">
              <a:spcBef>
                <a:spcPct val="0"/>
              </a:spcBef>
              <a:spcAft>
                <a:spcPts val="1800"/>
              </a:spcAft>
              <a:buBlip>
                <a:blip r:embed="rId3"/>
              </a:buBlip>
              <a:defRPr/>
            </a:pPr>
            <a:r>
              <a:rPr lang="en-US" sz="1500">
                <a:ln w="3175">
                  <a:noFill/>
                </a:ln>
                <a:gradFill>
                  <a:gsLst>
                    <a:gs pos="0">
                      <a:srgbClr val="000000"/>
                    </a:gs>
                    <a:gs pos="100000">
                      <a:srgbClr val="000000"/>
                    </a:gs>
                  </a:gsLst>
                  <a:lin ang="5400000" scaled="1"/>
                </a:gradFill>
                <a:latin typeface="Segoe UI Semibold"/>
                <a:cs typeface="Segoe UI"/>
              </a:rPr>
              <a:t>Rich query APIs and user experience to support interpolation, scalar and aggregate functions, categorical variables, scatter plots, and time shifting of time series signals for in-depth analysis. </a:t>
            </a:r>
          </a:p>
          <a:p>
            <a:pPr marL="346075" indent="-346075" defTabSz="913434">
              <a:spcBef>
                <a:spcPct val="0"/>
              </a:spcBef>
              <a:spcAft>
                <a:spcPts val="1800"/>
              </a:spcAft>
              <a:buBlip>
                <a:blip r:embed="rId3"/>
              </a:buBlip>
              <a:defRPr/>
            </a:pPr>
            <a:r>
              <a:rPr lang="en-US" sz="1500">
                <a:ln w="3175">
                  <a:noFill/>
                </a:ln>
                <a:gradFill>
                  <a:gsLst>
                    <a:gs pos="0">
                      <a:srgbClr val="000000"/>
                    </a:gs>
                    <a:gs pos="100000">
                      <a:srgbClr val="000000"/>
                    </a:gs>
                  </a:gsLst>
                  <a:lin ang="5400000" scaled="1"/>
                </a:gradFill>
                <a:latin typeface="Segoe UI Semibold"/>
                <a:cs typeface="Segoe UI"/>
              </a:rPr>
              <a:t>Enterprise grade scale and performance at all layers of the solution to support customers’ industrial IoT solution needs</a:t>
            </a:r>
          </a:p>
          <a:p>
            <a:pPr marL="346075" indent="-346075" defTabSz="913434">
              <a:spcBef>
                <a:spcPct val="0"/>
              </a:spcBef>
              <a:spcAft>
                <a:spcPts val="1800"/>
              </a:spcAft>
              <a:buBlip>
                <a:blip r:embed="rId3"/>
              </a:buBlip>
              <a:defRPr/>
            </a:pPr>
            <a:r>
              <a:rPr lang="en-US" sz="1500">
                <a:ln w="3175">
                  <a:noFill/>
                </a:ln>
                <a:gradFill>
                  <a:gsLst>
                    <a:gs pos="0">
                      <a:srgbClr val="000000"/>
                    </a:gs>
                    <a:gs pos="100000">
                      <a:srgbClr val="000000"/>
                    </a:gs>
                  </a:gsLst>
                  <a:lin ang="5400000" scaled="1"/>
                </a:gradFill>
                <a:latin typeface="Segoe UI Semibold"/>
                <a:cs typeface="Segoe UI"/>
              </a:rPr>
              <a:t>Rich extensibility through </a:t>
            </a:r>
            <a:r>
              <a:rPr lang="en-US" sz="1500" err="1">
                <a:ln w="3175">
                  <a:noFill/>
                </a:ln>
                <a:gradFill>
                  <a:gsLst>
                    <a:gs pos="0">
                      <a:srgbClr val="000000"/>
                    </a:gs>
                    <a:gs pos="100000">
                      <a:srgbClr val="000000"/>
                    </a:gs>
                  </a:gsLst>
                  <a:lin ang="5400000" scaled="1"/>
                </a:gradFill>
                <a:latin typeface="Segoe UI Semibold"/>
                <a:cs typeface="Segoe UI"/>
              </a:rPr>
              <a:t>PowerBI</a:t>
            </a:r>
            <a:r>
              <a:rPr lang="en-US" sz="1500">
                <a:ln w="3175">
                  <a:noFill/>
                </a:ln>
                <a:gradFill>
                  <a:gsLst>
                    <a:gs pos="0">
                      <a:srgbClr val="000000"/>
                    </a:gs>
                    <a:gs pos="100000">
                      <a:srgbClr val="000000"/>
                    </a:gs>
                  </a:gsLst>
                  <a:lin ang="5400000" scaled="1"/>
                </a:gradFill>
                <a:latin typeface="Segoe UI Semibold"/>
                <a:cs typeface="Segoe UI"/>
              </a:rPr>
              <a:t> connector to enable customers to take their time series queries directly into </a:t>
            </a:r>
            <a:r>
              <a:rPr lang="en-US" sz="1500" err="1">
                <a:ln w="3175">
                  <a:noFill/>
                </a:ln>
                <a:gradFill>
                  <a:gsLst>
                    <a:gs pos="0">
                      <a:srgbClr val="000000"/>
                    </a:gs>
                    <a:gs pos="100000">
                      <a:srgbClr val="000000"/>
                    </a:gs>
                  </a:gsLst>
                  <a:lin ang="5400000" scaled="1"/>
                </a:gradFill>
                <a:latin typeface="Segoe UI Semibold"/>
                <a:cs typeface="Segoe UI"/>
              </a:rPr>
              <a:t>PowerBI</a:t>
            </a:r>
            <a:r>
              <a:rPr lang="en-US" sz="1500">
                <a:ln w="3175">
                  <a:noFill/>
                </a:ln>
                <a:gradFill>
                  <a:gsLst>
                    <a:gs pos="0">
                      <a:srgbClr val="000000"/>
                    </a:gs>
                    <a:gs pos="100000">
                      <a:srgbClr val="000000"/>
                    </a:gs>
                  </a:gsLst>
                  <a:lin ang="5400000" scaled="1"/>
                </a:gradFill>
                <a:latin typeface="Segoe UI Semibold"/>
                <a:cs typeface="Segoe UI"/>
              </a:rPr>
              <a:t> for a unified BI and analytics view </a:t>
            </a:r>
          </a:p>
        </p:txBody>
      </p:sp>
      <p:cxnSp>
        <p:nvCxnSpPr>
          <p:cNvPr id="29" name="Straight Connector 28">
            <a:extLst>
              <a:ext uri="{FF2B5EF4-FFF2-40B4-BE49-F238E27FC236}">
                <a16:creationId xmlns:a16="http://schemas.microsoft.com/office/drawing/2014/main" id="{C6400188-4F0A-48C5-9150-DC8ACBEDCDBF}"/>
              </a:ext>
            </a:extLst>
          </p:cNvPr>
          <p:cNvCxnSpPr>
            <a:cxnSpLocks/>
          </p:cNvCxnSpPr>
          <p:nvPr/>
        </p:nvCxnSpPr>
        <p:spPr>
          <a:xfrm flipV="1">
            <a:off x="394993" y="1102403"/>
            <a:ext cx="4819" cy="5503114"/>
          </a:xfrm>
          <a:prstGeom prst="line">
            <a:avLst/>
          </a:prstGeom>
          <a:noFill/>
          <a:ln w="76200" cap="flat" cmpd="sng" algn="ctr">
            <a:solidFill>
              <a:srgbClr val="00B0F0"/>
            </a:solidFill>
            <a:prstDash val="solid"/>
            <a:headEnd type="none"/>
            <a:tailEnd type="none"/>
          </a:ln>
          <a:effectLst/>
        </p:spPr>
      </p:cxnSp>
      <p:sp>
        <p:nvSpPr>
          <p:cNvPr id="19" name="Title 1">
            <a:extLst>
              <a:ext uri="{FF2B5EF4-FFF2-40B4-BE49-F238E27FC236}">
                <a16:creationId xmlns:a16="http://schemas.microsoft.com/office/drawing/2014/main" id="{B472E23D-58F6-4030-BEAD-3678541D8297}"/>
              </a:ext>
            </a:extLst>
          </p:cNvPr>
          <p:cNvSpPr txBox="1">
            <a:spLocks/>
          </p:cNvSpPr>
          <p:nvPr/>
        </p:nvSpPr>
        <p:spPr>
          <a:xfrm>
            <a:off x="362511" y="717861"/>
            <a:ext cx="11303917"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2000" spc="0">
                <a:solidFill>
                  <a:schemeClr val="tx1"/>
                </a:solidFill>
              </a:rPr>
              <a:t>Key Capabilities </a:t>
            </a:r>
          </a:p>
        </p:txBody>
      </p:sp>
      <p:pic>
        <p:nvPicPr>
          <p:cNvPr id="3" name="Picture 2">
            <a:extLst>
              <a:ext uri="{FF2B5EF4-FFF2-40B4-BE49-F238E27FC236}">
                <a16:creationId xmlns:a16="http://schemas.microsoft.com/office/drawing/2014/main" id="{43A34DB9-E404-4ABD-B67A-23344CCF2C06}"/>
              </a:ext>
            </a:extLst>
          </p:cNvPr>
          <p:cNvPicPr>
            <a:picLocks noChangeAspect="1"/>
          </p:cNvPicPr>
          <p:nvPr/>
        </p:nvPicPr>
        <p:blipFill>
          <a:blip r:embed="rId4"/>
          <a:stretch>
            <a:fillRect/>
          </a:stretch>
        </p:blipFill>
        <p:spPr>
          <a:xfrm>
            <a:off x="7697743" y="1298978"/>
            <a:ext cx="3854557" cy="2170213"/>
          </a:xfrm>
          <a:prstGeom prst="rect">
            <a:avLst/>
          </a:prstGeom>
        </p:spPr>
      </p:pic>
      <p:pic>
        <p:nvPicPr>
          <p:cNvPr id="4" name="Picture 3">
            <a:extLst>
              <a:ext uri="{FF2B5EF4-FFF2-40B4-BE49-F238E27FC236}">
                <a16:creationId xmlns:a16="http://schemas.microsoft.com/office/drawing/2014/main" id="{1A5A47AC-AE67-420E-A161-0718B7F1AB5B}"/>
              </a:ext>
            </a:extLst>
          </p:cNvPr>
          <p:cNvPicPr>
            <a:picLocks noChangeAspect="1"/>
          </p:cNvPicPr>
          <p:nvPr/>
        </p:nvPicPr>
        <p:blipFill>
          <a:blip r:embed="rId5"/>
          <a:stretch>
            <a:fillRect/>
          </a:stretch>
        </p:blipFill>
        <p:spPr>
          <a:xfrm>
            <a:off x="7754558" y="3974968"/>
            <a:ext cx="3797742" cy="2126982"/>
          </a:xfrm>
          <a:prstGeom prst="rect">
            <a:avLst/>
          </a:prstGeom>
        </p:spPr>
      </p:pic>
    </p:spTree>
    <p:extLst>
      <p:ext uri="{BB962C8B-B14F-4D97-AF65-F5344CB8AC3E}">
        <p14:creationId xmlns:p14="http://schemas.microsoft.com/office/powerpoint/2010/main" val="41921870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44D8783-DCEA-4E0F-B4D8-0E2368C15D5A}"/>
              </a:ext>
            </a:extLst>
          </p:cNvPr>
          <p:cNvSpPr txBox="1">
            <a:spLocks/>
          </p:cNvSpPr>
          <p:nvPr/>
        </p:nvSpPr>
        <p:spPr>
          <a:xfrm>
            <a:off x="1244949" y="1104227"/>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dirty="0">
                <a:ln w="3175">
                  <a:noFill/>
                </a:ln>
                <a:gradFill>
                  <a:gsLst>
                    <a:gs pos="0">
                      <a:srgbClr val="0078D3"/>
                    </a:gs>
                    <a:gs pos="100000">
                      <a:srgbClr val="0078D3"/>
                    </a:gs>
                  </a:gsLst>
                  <a:lin ang="5400000" scaled="1"/>
                </a:gradFill>
                <a:effectLst/>
                <a:uLnTx/>
                <a:uFillTx/>
                <a:latin typeface="Segoe UI Semibold"/>
                <a:ea typeface="+mn-ea"/>
                <a:cs typeface="Segoe UI" pitchFamily="34" charset="0"/>
              </a:rPr>
              <a:t>Capabilities</a:t>
            </a:r>
          </a:p>
        </p:txBody>
      </p:sp>
      <p:sp>
        <p:nvSpPr>
          <p:cNvPr id="57" name="Rectangle 56">
            <a:extLst>
              <a:ext uri="{FF2B5EF4-FFF2-40B4-BE49-F238E27FC236}">
                <a16:creationId xmlns:a16="http://schemas.microsoft.com/office/drawing/2014/main" id="{A577F285-B002-4CEF-9DEC-7978C91BA1EC}"/>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7" name="Isosceles Triangle 6">
            <a:extLst>
              <a:ext uri="{FF2B5EF4-FFF2-40B4-BE49-F238E27FC236}">
                <a16:creationId xmlns:a16="http://schemas.microsoft.com/office/drawing/2014/main" id="{17F65749-E4A4-43CA-A8BD-7AEF8DD79056}"/>
              </a:ext>
            </a:extLst>
          </p:cNvPr>
          <p:cNvSpPr/>
          <p:nvPr/>
        </p:nvSpPr>
        <p:spPr bwMode="auto">
          <a:xfrm>
            <a:off x="1362856" y="2677053"/>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316DE0AD-DA40-4A62-B628-D68CB4E20A63}"/>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62" name="Rectangle: Rounded Corners 61">
            <a:extLst>
              <a:ext uri="{FF2B5EF4-FFF2-40B4-BE49-F238E27FC236}">
                <a16:creationId xmlns:a16="http://schemas.microsoft.com/office/drawing/2014/main" id="{2661F664-1DF0-456D-AC92-B76D65CC873D}"/>
              </a:ext>
            </a:extLst>
          </p:cNvPr>
          <p:cNvSpPr/>
          <p:nvPr/>
        </p:nvSpPr>
        <p:spPr bwMode="auto">
          <a:xfrm>
            <a:off x="475449"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a:t>
            </a:r>
          </a:p>
        </p:txBody>
      </p:sp>
      <p:sp>
        <p:nvSpPr>
          <p:cNvPr id="50" name="Rectangle 49">
            <a:extLst>
              <a:ext uri="{FF2B5EF4-FFF2-40B4-BE49-F238E27FC236}">
                <a16:creationId xmlns:a16="http://schemas.microsoft.com/office/drawing/2014/main" id="{A9C41908-01B2-47E9-A1E7-F92D081A731D}"/>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C2C21C07-924C-45DF-B20D-19A3E7C8FF29}"/>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95" name="Rectangle 94">
            <a:extLst>
              <a:ext uri="{FF2B5EF4-FFF2-40B4-BE49-F238E27FC236}">
                <a16:creationId xmlns:a16="http://schemas.microsoft.com/office/drawing/2014/main" id="{145EEEC2-A856-4A3B-A311-2EADD394F5D0}"/>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2DC15217-F08A-4D57-A13D-E5D91805DFB9}"/>
              </a:ext>
            </a:extLst>
          </p:cNvPr>
          <p:cNvSpPr/>
          <p:nvPr/>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grpSp>
        <p:nvGrpSpPr>
          <p:cNvPr id="157" name="Group 156">
            <a:extLst>
              <a:ext uri="{FF2B5EF4-FFF2-40B4-BE49-F238E27FC236}">
                <a16:creationId xmlns:a16="http://schemas.microsoft.com/office/drawing/2014/main" id="{ED99C586-51C6-40EE-A7D4-A76DD193BFE1}"/>
              </a:ext>
            </a:extLst>
          </p:cNvPr>
          <p:cNvGrpSpPr/>
          <p:nvPr/>
        </p:nvGrpSpPr>
        <p:grpSpPr>
          <a:xfrm>
            <a:off x="3360567" y="1708671"/>
            <a:ext cx="507837" cy="403733"/>
            <a:chOff x="1869377" y="3175607"/>
            <a:chExt cx="959027" cy="872518"/>
          </a:xfrm>
        </p:grpSpPr>
        <p:grpSp>
          <p:nvGrpSpPr>
            <p:cNvPr id="158" name="Group 157">
              <a:extLst>
                <a:ext uri="{FF2B5EF4-FFF2-40B4-BE49-F238E27FC236}">
                  <a16:creationId xmlns:a16="http://schemas.microsoft.com/office/drawing/2014/main" id="{EE73C8BE-BBD9-444A-AAF1-C5BABB39BB95}"/>
                </a:ext>
              </a:extLst>
            </p:cNvPr>
            <p:cNvGrpSpPr/>
            <p:nvPr/>
          </p:nvGrpSpPr>
          <p:grpSpPr>
            <a:xfrm>
              <a:off x="1869377" y="3175607"/>
              <a:ext cx="959027" cy="436072"/>
              <a:chOff x="1869377" y="3175607"/>
              <a:chExt cx="959027" cy="436072"/>
            </a:xfrm>
          </p:grpSpPr>
          <p:pic>
            <p:nvPicPr>
              <p:cNvPr id="160" name="Graphic 159">
                <a:extLst>
                  <a:ext uri="{FF2B5EF4-FFF2-40B4-BE49-F238E27FC236}">
                    <a16:creationId xmlns:a16="http://schemas.microsoft.com/office/drawing/2014/main" id="{AC27F685-7034-47B3-9FE4-C5FB2767D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8670" y="3175607"/>
                <a:ext cx="399734" cy="436072"/>
              </a:xfrm>
              <a:prstGeom prst="rect">
                <a:avLst/>
              </a:prstGeom>
            </p:spPr>
          </p:pic>
          <p:pic>
            <p:nvPicPr>
              <p:cNvPr id="161" name="Graphic 160">
                <a:extLst>
                  <a:ext uri="{FF2B5EF4-FFF2-40B4-BE49-F238E27FC236}">
                    <a16:creationId xmlns:a16="http://schemas.microsoft.com/office/drawing/2014/main" id="{C7A74651-2640-471E-9FB9-58DDBF333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377" y="3175607"/>
                <a:ext cx="399734" cy="436072"/>
              </a:xfrm>
              <a:prstGeom prst="rect">
                <a:avLst/>
              </a:prstGeom>
            </p:spPr>
          </p:pic>
        </p:grpSp>
        <p:pic>
          <p:nvPicPr>
            <p:cNvPr id="159" name="Graphic 158">
              <a:extLst>
                <a:ext uri="{FF2B5EF4-FFF2-40B4-BE49-F238E27FC236}">
                  <a16:creationId xmlns:a16="http://schemas.microsoft.com/office/drawing/2014/main" id="{78C92284-B76B-42C1-BC9C-8509E30CF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2180" y="3291667"/>
              <a:ext cx="693420" cy="756458"/>
            </a:xfrm>
            <a:prstGeom prst="rect">
              <a:avLst/>
            </a:prstGeom>
          </p:spPr>
        </p:pic>
      </p:grpSp>
      <p:grpSp>
        <p:nvGrpSpPr>
          <p:cNvPr id="172" name="Group 30">
            <a:extLst>
              <a:ext uri="{FF2B5EF4-FFF2-40B4-BE49-F238E27FC236}">
                <a16:creationId xmlns:a16="http://schemas.microsoft.com/office/drawing/2014/main" id="{3E2DBE42-0446-4444-B6D8-04B5E2D60C08}"/>
              </a:ext>
            </a:extLst>
          </p:cNvPr>
          <p:cNvGrpSpPr>
            <a:grpSpLocks noChangeAspect="1"/>
          </p:cNvGrpSpPr>
          <p:nvPr/>
        </p:nvGrpSpPr>
        <p:grpSpPr bwMode="auto">
          <a:xfrm>
            <a:off x="1288538" y="1677198"/>
            <a:ext cx="525254" cy="424732"/>
            <a:chOff x="3469" y="1860"/>
            <a:chExt cx="742" cy="600"/>
          </a:xfrm>
          <a:solidFill>
            <a:srgbClr val="FFFFFF"/>
          </a:solidFill>
        </p:grpSpPr>
        <p:sp>
          <p:nvSpPr>
            <p:cNvPr id="173" name="Freeform 31">
              <a:extLst>
                <a:ext uri="{FF2B5EF4-FFF2-40B4-BE49-F238E27FC236}">
                  <a16:creationId xmlns:a16="http://schemas.microsoft.com/office/drawing/2014/main" id="{8FFA7A1A-7449-4CB9-8DE4-4E9AFC98EB3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4" name="Freeform 32">
              <a:extLst>
                <a:ext uri="{FF2B5EF4-FFF2-40B4-BE49-F238E27FC236}">
                  <a16:creationId xmlns:a16="http://schemas.microsoft.com/office/drawing/2014/main" id="{79DCFA60-1BCB-4AA4-8DDA-ECAF8FA1337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5" name="Freeform 33">
              <a:extLst>
                <a:ext uri="{FF2B5EF4-FFF2-40B4-BE49-F238E27FC236}">
                  <a16:creationId xmlns:a16="http://schemas.microsoft.com/office/drawing/2014/main" id="{3B95D3FB-1FAE-4AFC-A51B-DF3FC275E44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6" name="Oval 34">
              <a:extLst>
                <a:ext uri="{FF2B5EF4-FFF2-40B4-BE49-F238E27FC236}">
                  <a16:creationId xmlns:a16="http://schemas.microsoft.com/office/drawing/2014/main" id="{D36B6CD0-FA2D-4FD0-AF15-9B25666868A6}"/>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7" name="Oval 35">
              <a:extLst>
                <a:ext uri="{FF2B5EF4-FFF2-40B4-BE49-F238E27FC236}">
                  <a16:creationId xmlns:a16="http://schemas.microsoft.com/office/drawing/2014/main" id="{9BCED56D-673B-4215-BEBE-2302FD332BA8}"/>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8" name="Oval 36">
              <a:extLst>
                <a:ext uri="{FF2B5EF4-FFF2-40B4-BE49-F238E27FC236}">
                  <a16:creationId xmlns:a16="http://schemas.microsoft.com/office/drawing/2014/main" id="{56872641-E61C-45F7-9745-B59125E3D46C}"/>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9" name="Oval 37">
              <a:extLst>
                <a:ext uri="{FF2B5EF4-FFF2-40B4-BE49-F238E27FC236}">
                  <a16:creationId xmlns:a16="http://schemas.microsoft.com/office/drawing/2014/main" id="{F08ECD11-9FF4-4A77-ACB9-208F5EE6F630}"/>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0" name="Oval 38">
              <a:extLst>
                <a:ext uri="{FF2B5EF4-FFF2-40B4-BE49-F238E27FC236}">
                  <a16:creationId xmlns:a16="http://schemas.microsoft.com/office/drawing/2014/main" id="{7170E1CF-EF20-465D-A6F6-23C8D2F31B06}"/>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1" name="Oval 39">
              <a:extLst>
                <a:ext uri="{FF2B5EF4-FFF2-40B4-BE49-F238E27FC236}">
                  <a16:creationId xmlns:a16="http://schemas.microsoft.com/office/drawing/2014/main" id="{141DFE3F-0AB6-4621-B221-80F4AEBC0746}"/>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24" name="Picture 23">
            <a:extLst>
              <a:ext uri="{FF2B5EF4-FFF2-40B4-BE49-F238E27FC236}">
                <a16:creationId xmlns:a16="http://schemas.microsoft.com/office/drawing/2014/main" id="{C9233B76-012C-4F61-93BD-62FF4A6E8B1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1026" name="Picture 2" descr="Image result for powerbi">
            <a:extLst>
              <a:ext uri="{FF2B5EF4-FFF2-40B4-BE49-F238E27FC236}">
                <a16:creationId xmlns:a16="http://schemas.microsoft.com/office/drawing/2014/main" id="{5E9AD0BC-BC87-42E2-9645-B1DB3BBDFA4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56921232-CF46-404C-A00C-B08BFFA402BF}"/>
              </a:ext>
            </a:extLst>
          </p:cNvPr>
          <p:cNvGrpSpPr/>
          <p:nvPr/>
        </p:nvGrpSpPr>
        <p:grpSpPr>
          <a:xfrm>
            <a:off x="7719173" y="1789591"/>
            <a:ext cx="516324" cy="484935"/>
            <a:chOff x="2072232" y="1355042"/>
            <a:chExt cx="791481" cy="784006"/>
          </a:xfrm>
        </p:grpSpPr>
        <p:sp>
          <p:nvSpPr>
            <p:cNvPr id="186" name="Freeform: Shape 185">
              <a:extLst>
                <a:ext uri="{FF2B5EF4-FFF2-40B4-BE49-F238E27FC236}">
                  <a16:creationId xmlns:a16="http://schemas.microsoft.com/office/drawing/2014/main" id="{D3D76075-E4DE-4CA3-AF2C-435E65A03FF7}"/>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87" name="Freeform: Shape 186">
              <a:extLst>
                <a:ext uri="{FF2B5EF4-FFF2-40B4-BE49-F238E27FC236}">
                  <a16:creationId xmlns:a16="http://schemas.microsoft.com/office/drawing/2014/main" id="{4904ABB1-B35A-4EC7-905C-21B6491898A8}"/>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gradFill>
                  <a:gsLst>
                    <a:gs pos="0">
                      <a:srgbClr val="0078D3"/>
                    </a:gs>
                    <a:gs pos="100000">
                      <a:srgbClr val="0078D3"/>
                    </a:gs>
                  </a:gsLst>
                  <a:lin ang="5400000" scaled="1"/>
                </a:gradFill>
                <a:latin typeface="Segoe UI Semibold"/>
              </a:rPr>
              <a:t>A Serverless, Fully Managed Platform as a Service (PaaS) Solution Built for IoT  </a:t>
            </a:r>
          </a:p>
        </p:txBody>
      </p:sp>
      <p:pic>
        <p:nvPicPr>
          <p:cNvPr id="37" name="Picture 36">
            <a:extLst>
              <a:ext uri="{FF2B5EF4-FFF2-40B4-BE49-F238E27FC236}">
                <a16:creationId xmlns:a16="http://schemas.microsoft.com/office/drawing/2014/main" id="{9B32CF3A-E730-41BF-920E-D216FF30E3BA}"/>
              </a:ext>
            </a:extLst>
          </p:cNvPr>
          <p:cNvPicPr>
            <a:picLocks noChangeAspect="1"/>
          </p:cNvPicPr>
          <p:nvPr/>
        </p:nvPicPr>
        <p:blipFill>
          <a:blip r:embed="rId7"/>
          <a:stretch>
            <a:fillRect/>
          </a:stretch>
        </p:blipFill>
        <p:spPr>
          <a:xfrm>
            <a:off x="983453" y="3089442"/>
            <a:ext cx="2214594" cy="3036325"/>
          </a:xfrm>
          <a:prstGeom prst="rect">
            <a:avLst/>
          </a:prstGeom>
        </p:spPr>
      </p:pic>
      <p:pic>
        <p:nvPicPr>
          <p:cNvPr id="38" name="Picture 37">
            <a:extLst>
              <a:ext uri="{FF2B5EF4-FFF2-40B4-BE49-F238E27FC236}">
                <a16:creationId xmlns:a16="http://schemas.microsoft.com/office/drawing/2014/main" id="{68BE3B16-9E92-410E-8BB9-F32F75770B71}"/>
              </a:ext>
            </a:extLst>
          </p:cNvPr>
          <p:cNvPicPr>
            <a:picLocks noChangeAspect="1"/>
          </p:cNvPicPr>
          <p:nvPr/>
        </p:nvPicPr>
        <p:blipFill>
          <a:blip r:embed="rId8"/>
          <a:stretch>
            <a:fillRect/>
          </a:stretch>
        </p:blipFill>
        <p:spPr>
          <a:xfrm>
            <a:off x="4467391" y="2863294"/>
            <a:ext cx="4299626" cy="3534517"/>
          </a:xfrm>
          <a:prstGeom prst="rect">
            <a:avLst/>
          </a:prstGeom>
        </p:spPr>
      </p:pic>
    </p:spTree>
    <p:extLst>
      <p:ext uri="{BB962C8B-B14F-4D97-AF65-F5344CB8AC3E}">
        <p14:creationId xmlns:p14="http://schemas.microsoft.com/office/powerpoint/2010/main" val="3962538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77F285-B002-4CEF-9DEC-7978C91BA1EC}"/>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7" name="Isosceles Triangle 6">
            <a:extLst>
              <a:ext uri="{FF2B5EF4-FFF2-40B4-BE49-F238E27FC236}">
                <a16:creationId xmlns:a16="http://schemas.microsoft.com/office/drawing/2014/main" id="{17F65749-E4A4-43CA-A8BD-7AEF8DD79056}"/>
              </a:ext>
            </a:extLst>
          </p:cNvPr>
          <p:cNvSpPr/>
          <p:nvPr/>
        </p:nvSpPr>
        <p:spPr bwMode="auto">
          <a:xfrm>
            <a:off x="3417748" y="2677480"/>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316DE0AD-DA40-4A62-B628-D68CB4E20A63}"/>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50" name="Rectangle 49">
            <a:extLst>
              <a:ext uri="{FF2B5EF4-FFF2-40B4-BE49-F238E27FC236}">
                <a16:creationId xmlns:a16="http://schemas.microsoft.com/office/drawing/2014/main" id="{A9C41908-01B2-47E9-A1E7-F92D081A731D}"/>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C2C21C07-924C-45DF-B20D-19A3E7C8FF29}"/>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95" name="Rectangle 94">
            <a:extLst>
              <a:ext uri="{FF2B5EF4-FFF2-40B4-BE49-F238E27FC236}">
                <a16:creationId xmlns:a16="http://schemas.microsoft.com/office/drawing/2014/main" id="{145EEEC2-A856-4A3B-A311-2EADD394F5D0}"/>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2DC15217-F08A-4D57-A13D-E5D91805DFB9}"/>
              </a:ext>
            </a:extLst>
          </p:cNvPr>
          <p:cNvSpPr/>
          <p:nvPr/>
        </p:nvSpPr>
        <p:spPr bwMode="auto">
          <a:xfrm>
            <a:off x="466886" y="2860136"/>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grpSp>
        <p:nvGrpSpPr>
          <p:cNvPr id="157" name="Group 156">
            <a:extLst>
              <a:ext uri="{FF2B5EF4-FFF2-40B4-BE49-F238E27FC236}">
                <a16:creationId xmlns:a16="http://schemas.microsoft.com/office/drawing/2014/main" id="{ED99C586-51C6-40EE-A7D4-A76DD193BFE1}"/>
              </a:ext>
            </a:extLst>
          </p:cNvPr>
          <p:cNvGrpSpPr/>
          <p:nvPr/>
        </p:nvGrpSpPr>
        <p:grpSpPr>
          <a:xfrm>
            <a:off x="3360567" y="1708671"/>
            <a:ext cx="507837" cy="403733"/>
            <a:chOff x="1869377" y="3175607"/>
            <a:chExt cx="959027" cy="872518"/>
          </a:xfrm>
        </p:grpSpPr>
        <p:grpSp>
          <p:nvGrpSpPr>
            <p:cNvPr id="158" name="Group 157">
              <a:extLst>
                <a:ext uri="{FF2B5EF4-FFF2-40B4-BE49-F238E27FC236}">
                  <a16:creationId xmlns:a16="http://schemas.microsoft.com/office/drawing/2014/main" id="{EE73C8BE-BBD9-444A-AAF1-C5BABB39BB95}"/>
                </a:ext>
              </a:extLst>
            </p:cNvPr>
            <p:cNvGrpSpPr/>
            <p:nvPr/>
          </p:nvGrpSpPr>
          <p:grpSpPr>
            <a:xfrm>
              <a:off x="1869377" y="3175607"/>
              <a:ext cx="959027" cy="436072"/>
              <a:chOff x="1869377" y="3175607"/>
              <a:chExt cx="959027" cy="436072"/>
            </a:xfrm>
          </p:grpSpPr>
          <p:pic>
            <p:nvPicPr>
              <p:cNvPr id="160" name="Graphic 159">
                <a:extLst>
                  <a:ext uri="{FF2B5EF4-FFF2-40B4-BE49-F238E27FC236}">
                    <a16:creationId xmlns:a16="http://schemas.microsoft.com/office/drawing/2014/main" id="{AC27F685-7034-47B3-9FE4-C5FB2767D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8670" y="3175607"/>
                <a:ext cx="399734" cy="436072"/>
              </a:xfrm>
              <a:prstGeom prst="rect">
                <a:avLst/>
              </a:prstGeom>
            </p:spPr>
          </p:pic>
          <p:pic>
            <p:nvPicPr>
              <p:cNvPr id="161" name="Graphic 160">
                <a:extLst>
                  <a:ext uri="{FF2B5EF4-FFF2-40B4-BE49-F238E27FC236}">
                    <a16:creationId xmlns:a16="http://schemas.microsoft.com/office/drawing/2014/main" id="{C7A74651-2640-471E-9FB9-58DDBF333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377" y="3175607"/>
                <a:ext cx="399734" cy="436072"/>
              </a:xfrm>
              <a:prstGeom prst="rect">
                <a:avLst/>
              </a:prstGeom>
            </p:spPr>
          </p:pic>
        </p:grpSp>
        <p:pic>
          <p:nvPicPr>
            <p:cNvPr id="159" name="Graphic 158">
              <a:extLst>
                <a:ext uri="{FF2B5EF4-FFF2-40B4-BE49-F238E27FC236}">
                  <a16:creationId xmlns:a16="http://schemas.microsoft.com/office/drawing/2014/main" id="{78C92284-B76B-42C1-BC9C-8509E30CF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2180" y="3291667"/>
              <a:ext cx="693420" cy="756458"/>
            </a:xfrm>
            <a:prstGeom prst="rect">
              <a:avLst/>
            </a:prstGeom>
          </p:spPr>
        </p:pic>
      </p:grpSp>
      <p:grpSp>
        <p:nvGrpSpPr>
          <p:cNvPr id="172" name="Group 30">
            <a:extLst>
              <a:ext uri="{FF2B5EF4-FFF2-40B4-BE49-F238E27FC236}">
                <a16:creationId xmlns:a16="http://schemas.microsoft.com/office/drawing/2014/main" id="{3E2DBE42-0446-4444-B6D8-04B5E2D60C08}"/>
              </a:ext>
            </a:extLst>
          </p:cNvPr>
          <p:cNvGrpSpPr>
            <a:grpSpLocks noChangeAspect="1"/>
          </p:cNvGrpSpPr>
          <p:nvPr/>
        </p:nvGrpSpPr>
        <p:grpSpPr bwMode="auto">
          <a:xfrm>
            <a:off x="1288538" y="1677198"/>
            <a:ext cx="525254" cy="424732"/>
            <a:chOff x="3469" y="1860"/>
            <a:chExt cx="742" cy="600"/>
          </a:xfrm>
          <a:solidFill>
            <a:srgbClr val="FFFFFF"/>
          </a:solidFill>
        </p:grpSpPr>
        <p:sp>
          <p:nvSpPr>
            <p:cNvPr id="173" name="Freeform 31">
              <a:extLst>
                <a:ext uri="{FF2B5EF4-FFF2-40B4-BE49-F238E27FC236}">
                  <a16:creationId xmlns:a16="http://schemas.microsoft.com/office/drawing/2014/main" id="{8FFA7A1A-7449-4CB9-8DE4-4E9AFC98EB3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4" name="Freeform 32">
              <a:extLst>
                <a:ext uri="{FF2B5EF4-FFF2-40B4-BE49-F238E27FC236}">
                  <a16:creationId xmlns:a16="http://schemas.microsoft.com/office/drawing/2014/main" id="{79DCFA60-1BCB-4AA4-8DDA-ECAF8FA1337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5" name="Freeform 33">
              <a:extLst>
                <a:ext uri="{FF2B5EF4-FFF2-40B4-BE49-F238E27FC236}">
                  <a16:creationId xmlns:a16="http://schemas.microsoft.com/office/drawing/2014/main" id="{3B95D3FB-1FAE-4AFC-A51B-DF3FC275E44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6" name="Oval 34">
              <a:extLst>
                <a:ext uri="{FF2B5EF4-FFF2-40B4-BE49-F238E27FC236}">
                  <a16:creationId xmlns:a16="http://schemas.microsoft.com/office/drawing/2014/main" id="{D36B6CD0-FA2D-4FD0-AF15-9B25666868A6}"/>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7" name="Oval 35">
              <a:extLst>
                <a:ext uri="{FF2B5EF4-FFF2-40B4-BE49-F238E27FC236}">
                  <a16:creationId xmlns:a16="http://schemas.microsoft.com/office/drawing/2014/main" id="{9BCED56D-673B-4215-BEBE-2302FD332BA8}"/>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8" name="Oval 36">
              <a:extLst>
                <a:ext uri="{FF2B5EF4-FFF2-40B4-BE49-F238E27FC236}">
                  <a16:creationId xmlns:a16="http://schemas.microsoft.com/office/drawing/2014/main" id="{56872641-E61C-45F7-9745-B59125E3D46C}"/>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9" name="Oval 37">
              <a:extLst>
                <a:ext uri="{FF2B5EF4-FFF2-40B4-BE49-F238E27FC236}">
                  <a16:creationId xmlns:a16="http://schemas.microsoft.com/office/drawing/2014/main" id="{F08ECD11-9FF4-4A77-ACB9-208F5EE6F630}"/>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0" name="Oval 38">
              <a:extLst>
                <a:ext uri="{FF2B5EF4-FFF2-40B4-BE49-F238E27FC236}">
                  <a16:creationId xmlns:a16="http://schemas.microsoft.com/office/drawing/2014/main" id="{7170E1CF-EF20-465D-A6F6-23C8D2F31B06}"/>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1" name="Oval 39">
              <a:extLst>
                <a:ext uri="{FF2B5EF4-FFF2-40B4-BE49-F238E27FC236}">
                  <a16:creationId xmlns:a16="http://schemas.microsoft.com/office/drawing/2014/main" id="{141DFE3F-0AB6-4621-B221-80F4AEBC0746}"/>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24" name="Picture 23">
            <a:extLst>
              <a:ext uri="{FF2B5EF4-FFF2-40B4-BE49-F238E27FC236}">
                <a16:creationId xmlns:a16="http://schemas.microsoft.com/office/drawing/2014/main" id="{C9233B76-012C-4F61-93BD-62FF4A6E8B1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1026" name="Picture 2" descr="Image result for powerbi">
            <a:extLst>
              <a:ext uri="{FF2B5EF4-FFF2-40B4-BE49-F238E27FC236}">
                <a16:creationId xmlns:a16="http://schemas.microsoft.com/office/drawing/2014/main" id="{5E9AD0BC-BC87-42E2-9645-B1DB3BBDFA4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56921232-CF46-404C-A00C-B08BFFA402BF}"/>
              </a:ext>
            </a:extLst>
          </p:cNvPr>
          <p:cNvGrpSpPr/>
          <p:nvPr/>
        </p:nvGrpSpPr>
        <p:grpSpPr>
          <a:xfrm>
            <a:off x="7719173" y="1789591"/>
            <a:ext cx="516324" cy="484935"/>
            <a:chOff x="2072232" y="1355042"/>
            <a:chExt cx="791481" cy="784006"/>
          </a:xfrm>
        </p:grpSpPr>
        <p:sp>
          <p:nvSpPr>
            <p:cNvPr id="186" name="Freeform: Shape 185">
              <a:extLst>
                <a:ext uri="{FF2B5EF4-FFF2-40B4-BE49-F238E27FC236}">
                  <a16:creationId xmlns:a16="http://schemas.microsoft.com/office/drawing/2014/main" id="{D3D76075-E4DE-4CA3-AF2C-435E65A03FF7}"/>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87" name="Freeform: Shape 186">
              <a:extLst>
                <a:ext uri="{FF2B5EF4-FFF2-40B4-BE49-F238E27FC236}">
                  <a16:creationId xmlns:a16="http://schemas.microsoft.com/office/drawing/2014/main" id="{4904ABB1-B35A-4EC7-905C-21B6491898A8}"/>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gradFill>
                  <a:gsLst>
                    <a:gs pos="0">
                      <a:srgbClr val="0078D3"/>
                    </a:gs>
                    <a:gs pos="100000">
                      <a:srgbClr val="0078D3"/>
                    </a:gs>
                  </a:gsLst>
                  <a:lin ang="5400000" scaled="1"/>
                </a:gradFill>
                <a:latin typeface="Segoe UI Semibold"/>
              </a:rPr>
              <a:t>A Serverless, Fully Managed Platform as a Service (PaaS) Solution Built for IoT  </a:t>
            </a:r>
          </a:p>
        </p:txBody>
      </p:sp>
      <p:pic>
        <p:nvPicPr>
          <p:cNvPr id="36" name="Picture 35">
            <a:extLst>
              <a:ext uri="{FF2B5EF4-FFF2-40B4-BE49-F238E27FC236}">
                <a16:creationId xmlns:a16="http://schemas.microsoft.com/office/drawing/2014/main" id="{8B4FA275-8E7D-4CF1-B7F8-7234B0ABE0EB}"/>
              </a:ext>
            </a:extLst>
          </p:cNvPr>
          <p:cNvPicPr>
            <a:picLocks noChangeAspect="1"/>
          </p:cNvPicPr>
          <p:nvPr/>
        </p:nvPicPr>
        <p:blipFill>
          <a:blip r:embed="rId7"/>
          <a:stretch>
            <a:fillRect/>
          </a:stretch>
        </p:blipFill>
        <p:spPr>
          <a:xfrm>
            <a:off x="983453" y="3089442"/>
            <a:ext cx="2214594" cy="3036325"/>
          </a:xfrm>
          <a:prstGeom prst="rect">
            <a:avLst/>
          </a:prstGeom>
        </p:spPr>
      </p:pic>
      <p:pic>
        <p:nvPicPr>
          <p:cNvPr id="39" name="Graphic 38">
            <a:extLst>
              <a:ext uri="{FF2B5EF4-FFF2-40B4-BE49-F238E27FC236}">
                <a16:creationId xmlns:a16="http://schemas.microsoft.com/office/drawing/2014/main" id="{B2CAEA4F-9739-4A9D-A08C-866948A3F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2092" y="4117630"/>
            <a:ext cx="1362786" cy="1486673"/>
          </a:xfrm>
          <a:prstGeom prst="rect">
            <a:avLst/>
          </a:prstGeom>
        </p:spPr>
      </p:pic>
      <p:pic>
        <p:nvPicPr>
          <p:cNvPr id="40" name="Graphic 39">
            <a:extLst>
              <a:ext uri="{FF2B5EF4-FFF2-40B4-BE49-F238E27FC236}">
                <a16:creationId xmlns:a16="http://schemas.microsoft.com/office/drawing/2014/main" id="{5569E4F7-D1EF-4E5C-B0EB-5B82E54EE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7911" y="4117630"/>
            <a:ext cx="1362786" cy="1486673"/>
          </a:xfrm>
          <a:prstGeom prst="rect">
            <a:avLst/>
          </a:prstGeom>
        </p:spPr>
      </p:pic>
      <p:sp>
        <p:nvSpPr>
          <p:cNvPr id="43" name="Rectangle 42">
            <a:extLst>
              <a:ext uri="{FF2B5EF4-FFF2-40B4-BE49-F238E27FC236}">
                <a16:creationId xmlns:a16="http://schemas.microsoft.com/office/drawing/2014/main" id="{75FBC640-463C-4DC8-A299-9332E87A256E}"/>
              </a:ext>
            </a:extLst>
          </p:cNvPr>
          <p:cNvSpPr/>
          <p:nvPr/>
        </p:nvSpPr>
        <p:spPr>
          <a:xfrm>
            <a:off x="3430891" y="3490521"/>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Warm storage</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Built</a:t>
            </a:r>
            <a:r>
              <a:rPr lang="en-US" sz="1400" dirty="0">
                <a:gradFill>
                  <a:gsLst>
                    <a:gs pos="0">
                      <a:srgbClr val="000000"/>
                    </a:gs>
                    <a:gs pos="100000">
                      <a:srgbClr val="000000"/>
                    </a:gs>
                  </a:gsLst>
                  <a:lin ang="5400000" scaled="0"/>
                </a:gradFill>
                <a:latin typeface="Segoe UI Semibold"/>
              </a:rPr>
              <a:t>-in</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6" name="Rectangle 45">
            <a:extLst>
              <a:ext uri="{FF2B5EF4-FFF2-40B4-BE49-F238E27FC236}">
                <a16:creationId xmlns:a16="http://schemas.microsoft.com/office/drawing/2014/main" id="{AB362B2A-6694-4214-BB86-A8536A94A3A6}"/>
              </a:ext>
            </a:extLst>
          </p:cNvPr>
          <p:cNvSpPr/>
          <p:nvPr/>
        </p:nvSpPr>
        <p:spPr>
          <a:xfrm>
            <a:off x="6175420" y="3490521"/>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Cold storage</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Bring your own</a:t>
            </a:r>
          </a:p>
        </p:txBody>
      </p:sp>
    </p:spTree>
    <p:extLst>
      <p:ext uri="{BB962C8B-B14F-4D97-AF65-F5344CB8AC3E}">
        <p14:creationId xmlns:p14="http://schemas.microsoft.com/office/powerpoint/2010/main" val="101695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77F285-B002-4CEF-9DEC-7978C91BA1EC}"/>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7" name="Isosceles Triangle 6">
            <a:extLst>
              <a:ext uri="{FF2B5EF4-FFF2-40B4-BE49-F238E27FC236}">
                <a16:creationId xmlns:a16="http://schemas.microsoft.com/office/drawing/2014/main" id="{17F65749-E4A4-43CA-A8BD-7AEF8DD79056}"/>
              </a:ext>
            </a:extLst>
          </p:cNvPr>
          <p:cNvSpPr/>
          <p:nvPr/>
        </p:nvSpPr>
        <p:spPr bwMode="auto">
          <a:xfrm>
            <a:off x="3417748" y="2677480"/>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316DE0AD-DA40-4A62-B628-D68CB4E20A63}"/>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50" name="Rectangle 49">
            <a:extLst>
              <a:ext uri="{FF2B5EF4-FFF2-40B4-BE49-F238E27FC236}">
                <a16:creationId xmlns:a16="http://schemas.microsoft.com/office/drawing/2014/main" id="{A9C41908-01B2-47E9-A1E7-F92D081A731D}"/>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C2C21C07-924C-45DF-B20D-19A3E7C8FF29}"/>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95" name="Rectangle 94">
            <a:extLst>
              <a:ext uri="{FF2B5EF4-FFF2-40B4-BE49-F238E27FC236}">
                <a16:creationId xmlns:a16="http://schemas.microsoft.com/office/drawing/2014/main" id="{145EEEC2-A856-4A3B-A311-2EADD394F5D0}"/>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2DC15217-F08A-4D57-A13D-E5D91805DFB9}"/>
              </a:ext>
            </a:extLst>
          </p:cNvPr>
          <p:cNvSpPr/>
          <p:nvPr/>
        </p:nvSpPr>
        <p:spPr bwMode="auto">
          <a:xfrm>
            <a:off x="445455" y="2860136"/>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grpSp>
        <p:nvGrpSpPr>
          <p:cNvPr id="157" name="Group 156">
            <a:extLst>
              <a:ext uri="{FF2B5EF4-FFF2-40B4-BE49-F238E27FC236}">
                <a16:creationId xmlns:a16="http://schemas.microsoft.com/office/drawing/2014/main" id="{ED99C586-51C6-40EE-A7D4-A76DD193BFE1}"/>
              </a:ext>
            </a:extLst>
          </p:cNvPr>
          <p:cNvGrpSpPr/>
          <p:nvPr/>
        </p:nvGrpSpPr>
        <p:grpSpPr>
          <a:xfrm>
            <a:off x="3360567" y="1708671"/>
            <a:ext cx="507837" cy="403733"/>
            <a:chOff x="1869377" y="3175607"/>
            <a:chExt cx="959027" cy="872518"/>
          </a:xfrm>
        </p:grpSpPr>
        <p:grpSp>
          <p:nvGrpSpPr>
            <p:cNvPr id="158" name="Group 157">
              <a:extLst>
                <a:ext uri="{FF2B5EF4-FFF2-40B4-BE49-F238E27FC236}">
                  <a16:creationId xmlns:a16="http://schemas.microsoft.com/office/drawing/2014/main" id="{EE73C8BE-BBD9-444A-AAF1-C5BABB39BB95}"/>
                </a:ext>
              </a:extLst>
            </p:cNvPr>
            <p:cNvGrpSpPr/>
            <p:nvPr/>
          </p:nvGrpSpPr>
          <p:grpSpPr>
            <a:xfrm>
              <a:off x="1869377" y="3175607"/>
              <a:ext cx="959027" cy="436072"/>
              <a:chOff x="1869377" y="3175607"/>
              <a:chExt cx="959027" cy="436072"/>
            </a:xfrm>
          </p:grpSpPr>
          <p:pic>
            <p:nvPicPr>
              <p:cNvPr id="160" name="Graphic 159">
                <a:extLst>
                  <a:ext uri="{FF2B5EF4-FFF2-40B4-BE49-F238E27FC236}">
                    <a16:creationId xmlns:a16="http://schemas.microsoft.com/office/drawing/2014/main" id="{AC27F685-7034-47B3-9FE4-C5FB2767D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8670" y="3175607"/>
                <a:ext cx="399734" cy="436072"/>
              </a:xfrm>
              <a:prstGeom prst="rect">
                <a:avLst/>
              </a:prstGeom>
            </p:spPr>
          </p:pic>
          <p:pic>
            <p:nvPicPr>
              <p:cNvPr id="161" name="Graphic 160">
                <a:extLst>
                  <a:ext uri="{FF2B5EF4-FFF2-40B4-BE49-F238E27FC236}">
                    <a16:creationId xmlns:a16="http://schemas.microsoft.com/office/drawing/2014/main" id="{C7A74651-2640-471E-9FB9-58DDBF333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377" y="3175607"/>
                <a:ext cx="399734" cy="436072"/>
              </a:xfrm>
              <a:prstGeom prst="rect">
                <a:avLst/>
              </a:prstGeom>
            </p:spPr>
          </p:pic>
        </p:grpSp>
        <p:pic>
          <p:nvPicPr>
            <p:cNvPr id="159" name="Graphic 158">
              <a:extLst>
                <a:ext uri="{FF2B5EF4-FFF2-40B4-BE49-F238E27FC236}">
                  <a16:creationId xmlns:a16="http://schemas.microsoft.com/office/drawing/2014/main" id="{78C92284-B76B-42C1-BC9C-8509E30CF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2180" y="3291667"/>
              <a:ext cx="693420" cy="756458"/>
            </a:xfrm>
            <a:prstGeom prst="rect">
              <a:avLst/>
            </a:prstGeom>
          </p:spPr>
        </p:pic>
      </p:grpSp>
      <p:grpSp>
        <p:nvGrpSpPr>
          <p:cNvPr id="172" name="Group 30">
            <a:extLst>
              <a:ext uri="{FF2B5EF4-FFF2-40B4-BE49-F238E27FC236}">
                <a16:creationId xmlns:a16="http://schemas.microsoft.com/office/drawing/2014/main" id="{3E2DBE42-0446-4444-B6D8-04B5E2D60C08}"/>
              </a:ext>
            </a:extLst>
          </p:cNvPr>
          <p:cNvGrpSpPr>
            <a:grpSpLocks noChangeAspect="1"/>
          </p:cNvGrpSpPr>
          <p:nvPr/>
        </p:nvGrpSpPr>
        <p:grpSpPr bwMode="auto">
          <a:xfrm>
            <a:off x="1288538" y="1677198"/>
            <a:ext cx="525254" cy="424732"/>
            <a:chOff x="3469" y="1860"/>
            <a:chExt cx="742" cy="600"/>
          </a:xfrm>
          <a:solidFill>
            <a:srgbClr val="FFFFFF"/>
          </a:solidFill>
        </p:grpSpPr>
        <p:sp>
          <p:nvSpPr>
            <p:cNvPr id="173" name="Freeform 31">
              <a:extLst>
                <a:ext uri="{FF2B5EF4-FFF2-40B4-BE49-F238E27FC236}">
                  <a16:creationId xmlns:a16="http://schemas.microsoft.com/office/drawing/2014/main" id="{8FFA7A1A-7449-4CB9-8DE4-4E9AFC98EB3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4" name="Freeform 32">
              <a:extLst>
                <a:ext uri="{FF2B5EF4-FFF2-40B4-BE49-F238E27FC236}">
                  <a16:creationId xmlns:a16="http://schemas.microsoft.com/office/drawing/2014/main" id="{79DCFA60-1BCB-4AA4-8DDA-ECAF8FA1337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5" name="Freeform 33">
              <a:extLst>
                <a:ext uri="{FF2B5EF4-FFF2-40B4-BE49-F238E27FC236}">
                  <a16:creationId xmlns:a16="http://schemas.microsoft.com/office/drawing/2014/main" id="{3B95D3FB-1FAE-4AFC-A51B-DF3FC275E44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6" name="Oval 34">
              <a:extLst>
                <a:ext uri="{FF2B5EF4-FFF2-40B4-BE49-F238E27FC236}">
                  <a16:creationId xmlns:a16="http://schemas.microsoft.com/office/drawing/2014/main" id="{D36B6CD0-FA2D-4FD0-AF15-9B25666868A6}"/>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7" name="Oval 35">
              <a:extLst>
                <a:ext uri="{FF2B5EF4-FFF2-40B4-BE49-F238E27FC236}">
                  <a16:creationId xmlns:a16="http://schemas.microsoft.com/office/drawing/2014/main" id="{9BCED56D-673B-4215-BEBE-2302FD332BA8}"/>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8" name="Oval 36">
              <a:extLst>
                <a:ext uri="{FF2B5EF4-FFF2-40B4-BE49-F238E27FC236}">
                  <a16:creationId xmlns:a16="http://schemas.microsoft.com/office/drawing/2014/main" id="{56872641-E61C-45F7-9745-B59125E3D46C}"/>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9" name="Oval 37">
              <a:extLst>
                <a:ext uri="{FF2B5EF4-FFF2-40B4-BE49-F238E27FC236}">
                  <a16:creationId xmlns:a16="http://schemas.microsoft.com/office/drawing/2014/main" id="{F08ECD11-9FF4-4A77-ACB9-208F5EE6F630}"/>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0" name="Oval 38">
              <a:extLst>
                <a:ext uri="{FF2B5EF4-FFF2-40B4-BE49-F238E27FC236}">
                  <a16:creationId xmlns:a16="http://schemas.microsoft.com/office/drawing/2014/main" id="{7170E1CF-EF20-465D-A6F6-23C8D2F31B06}"/>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1" name="Oval 39">
              <a:extLst>
                <a:ext uri="{FF2B5EF4-FFF2-40B4-BE49-F238E27FC236}">
                  <a16:creationId xmlns:a16="http://schemas.microsoft.com/office/drawing/2014/main" id="{141DFE3F-0AB6-4621-B221-80F4AEBC0746}"/>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24" name="Picture 23">
            <a:extLst>
              <a:ext uri="{FF2B5EF4-FFF2-40B4-BE49-F238E27FC236}">
                <a16:creationId xmlns:a16="http://schemas.microsoft.com/office/drawing/2014/main" id="{C9233B76-012C-4F61-93BD-62FF4A6E8B1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1026" name="Picture 2" descr="Image result for powerbi">
            <a:extLst>
              <a:ext uri="{FF2B5EF4-FFF2-40B4-BE49-F238E27FC236}">
                <a16:creationId xmlns:a16="http://schemas.microsoft.com/office/drawing/2014/main" id="{5E9AD0BC-BC87-42E2-9645-B1DB3BBDFA4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56921232-CF46-404C-A00C-B08BFFA402BF}"/>
              </a:ext>
            </a:extLst>
          </p:cNvPr>
          <p:cNvGrpSpPr/>
          <p:nvPr/>
        </p:nvGrpSpPr>
        <p:grpSpPr>
          <a:xfrm>
            <a:off x="7719173" y="1789591"/>
            <a:ext cx="516324" cy="484935"/>
            <a:chOff x="2072232" y="1355042"/>
            <a:chExt cx="791481" cy="784006"/>
          </a:xfrm>
        </p:grpSpPr>
        <p:sp>
          <p:nvSpPr>
            <p:cNvPr id="186" name="Freeform: Shape 185">
              <a:extLst>
                <a:ext uri="{FF2B5EF4-FFF2-40B4-BE49-F238E27FC236}">
                  <a16:creationId xmlns:a16="http://schemas.microsoft.com/office/drawing/2014/main" id="{D3D76075-E4DE-4CA3-AF2C-435E65A03FF7}"/>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87" name="Freeform: Shape 186">
              <a:extLst>
                <a:ext uri="{FF2B5EF4-FFF2-40B4-BE49-F238E27FC236}">
                  <a16:creationId xmlns:a16="http://schemas.microsoft.com/office/drawing/2014/main" id="{4904ABB1-B35A-4EC7-905C-21B6491898A8}"/>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gradFill>
                  <a:gsLst>
                    <a:gs pos="0">
                      <a:srgbClr val="0078D3"/>
                    </a:gs>
                    <a:gs pos="100000">
                      <a:srgbClr val="0078D3"/>
                    </a:gs>
                  </a:gsLst>
                  <a:lin ang="5400000" scaled="1"/>
                </a:gradFill>
                <a:latin typeface="Segoe UI Semibold"/>
              </a:rPr>
              <a:t>A Serverless, Fully Managed Platform as a Service (PaaS) Solution Built for IoT  </a:t>
            </a:r>
          </a:p>
        </p:txBody>
      </p:sp>
      <p:pic>
        <p:nvPicPr>
          <p:cNvPr id="36" name="Picture 35">
            <a:extLst>
              <a:ext uri="{FF2B5EF4-FFF2-40B4-BE49-F238E27FC236}">
                <a16:creationId xmlns:a16="http://schemas.microsoft.com/office/drawing/2014/main" id="{8B4FA275-8E7D-4CF1-B7F8-7234B0ABE0EB}"/>
              </a:ext>
            </a:extLst>
          </p:cNvPr>
          <p:cNvPicPr>
            <a:picLocks noChangeAspect="1"/>
          </p:cNvPicPr>
          <p:nvPr/>
        </p:nvPicPr>
        <p:blipFill>
          <a:blip r:embed="rId7"/>
          <a:stretch>
            <a:fillRect/>
          </a:stretch>
        </p:blipFill>
        <p:spPr>
          <a:xfrm>
            <a:off x="983453" y="3089442"/>
            <a:ext cx="2214594" cy="3036325"/>
          </a:xfrm>
          <a:prstGeom prst="rect">
            <a:avLst/>
          </a:prstGeom>
        </p:spPr>
      </p:pic>
      <p:pic>
        <p:nvPicPr>
          <p:cNvPr id="39" name="Graphic 38">
            <a:extLst>
              <a:ext uri="{FF2B5EF4-FFF2-40B4-BE49-F238E27FC236}">
                <a16:creationId xmlns:a16="http://schemas.microsoft.com/office/drawing/2014/main" id="{B2CAEA4F-9739-4A9D-A08C-866948A3F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2092" y="4117630"/>
            <a:ext cx="1362786" cy="1486673"/>
          </a:xfrm>
          <a:prstGeom prst="rect">
            <a:avLst/>
          </a:prstGeom>
        </p:spPr>
      </p:pic>
      <p:pic>
        <p:nvPicPr>
          <p:cNvPr id="40" name="Graphic 39">
            <a:extLst>
              <a:ext uri="{FF2B5EF4-FFF2-40B4-BE49-F238E27FC236}">
                <a16:creationId xmlns:a16="http://schemas.microsoft.com/office/drawing/2014/main" id="{5569E4F7-D1EF-4E5C-B0EB-5B82E54EE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7911" y="4117630"/>
            <a:ext cx="1362786" cy="1486673"/>
          </a:xfrm>
          <a:prstGeom prst="rect">
            <a:avLst/>
          </a:prstGeom>
        </p:spPr>
      </p:pic>
      <p:sp>
        <p:nvSpPr>
          <p:cNvPr id="41" name="Rectangle 40">
            <a:extLst>
              <a:ext uri="{FF2B5EF4-FFF2-40B4-BE49-F238E27FC236}">
                <a16:creationId xmlns:a16="http://schemas.microsoft.com/office/drawing/2014/main" id="{6E4DF43D-872B-4971-B380-A2A76F13FF6A}"/>
              </a:ext>
            </a:extLst>
          </p:cNvPr>
          <p:cNvSpPr/>
          <p:nvPr/>
        </p:nvSpPr>
        <p:spPr>
          <a:xfrm>
            <a:off x="3466403" y="574201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Sub-second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Recent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0002B550-2370-4989-8DC9-38508BBDD5CA}"/>
              </a:ext>
            </a:extLst>
          </p:cNvPr>
          <p:cNvSpPr/>
          <p:nvPr/>
        </p:nvSpPr>
        <p:spPr>
          <a:xfrm>
            <a:off x="6274554" y="575377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Multi-second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Decades of data</a:t>
            </a:r>
          </a:p>
        </p:txBody>
      </p:sp>
      <p:sp>
        <p:nvSpPr>
          <p:cNvPr id="43" name="Rectangle 42">
            <a:extLst>
              <a:ext uri="{FF2B5EF4-FFF2-40B4-BE49-F238E27FC236}">
                <a16:creationId xmlns:a16="http://schemas.microsoft.com/office/drawing/2014/main" id="{75FBC640-463C-4DC8-A299-9332E87A256E}"/>
              </a:ext>
            </a:extLst>
          </p:cNvPr>
          <p:cNvSpPr/>
          <p:nvPr/>
        </p:nvSpPr>
        <p:spPr>
          <a:xfrm>
            <a:off x="3430891" y="3490521"/>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Warm storage</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Built</a:t>
            </a:r>
            <a:r>
              <a:rPr lang="en-US" sz="1400" dirty="0">
                <a:gradFill>
                  <a:gsLst>
                    <a:gs pos="0">
                      <a:srgbClr val="000000"/>
                    </a:gs>
                    <a:gs pos="100000">
                      <a:srgbClr val="000000"/>
                    </a:gs>
                  </a:gsLst>
                  <a:lin ang="5400000" scaled="0"/>
                </a:gradFill>
                <a:latin typeface="Segoe UI Semibold"/>
              </a:rPr>
              <a:t>-in</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6" name="Rectangle 45">
            <a:extLst>
              <a:ext uri="{FF2B5EF4-FFF2-40B4-BE49-F238E27FC236}">
                <a16:creationId xmlns:a16="http://schemas.microsoft.com/office/drawing/2014/main" id="{AB362B2A-6694-4214-BB86-A8536A94A3A6}"/>
              </a:ext>
            </a:extLst>
          </p:cNvPr>
          <p:cNvSpPr/>
          <p:nvPr/>
        </p:nvSpPr>
        <p:spPr>
          <a:xfrm>
            <a:off x="6175420" y="3490521"/>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Cold storage</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Bring your own</a:t>
            </a:r>
          </a:p>
        </p:txBody>
      </p:sp>
      <p:sp>
        <p:nvSpPr>
          <p:cNvPr id="44" name="Rectangle 43">
            <a:extLst>
              <a:ext uri="{FF2B5EF4-FFF2-40B4-BE49-F238E27FC236}">
                <a16:creationId xmlns:a16="http://schemas.microsoft.com/office/drawing/2014/main" id="{84887011-E0ED-4E36-BDD8-03DD548FDE9A}"/>
              </a:ext>
            </a:extLst>
          </p:cNvPr>
          <p:cNvSpPr/>
          <p:nvPr/>
        </p:nvSpPr>
        <p:spPr>
          <a:xfrm>
            <a:off x="8397026" y="4552576"/>
            <a:ext cx="3131697"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1" indent="-285750" defTabSz="914400" rtl="0" eaLnBrk="1" fontAlgn="base" latinLnBrk="0" hangingPunct="1">
              <a:lnSpc>
                <a:spcPct val="90000"/>
              </a:lnSpc>
              <a:spcBef>
                <a:spcPts val="600"/>
              </a:spcBef>
              <a:spcAft>
                <a:spcPct val="0"/>
              </a:spcAft>
              <a:buClrTx/>
              <a:buSzTx/>
              <a:buFont typeface="Arial" panose="020B0604020202020204" pitchFamily="34" charset="0"/>
              <a:buChar char="•"/>
              <a:tabLst/>
              <a:defRPr/>
            </a:pPr>
            <a:r>
              <a:rPr lang="en-US" sz="1400" dirty="0">
                <a:gradFill>
                  <a:gsLst>
                    <a:gs pos="0">
                      <a:srgbClr val="000000"/>
                    </a:gs>
                    <a:gs pos="100000">
                      <a:srgbClr val="000000"/>
                    </a:gs>
                  </a:gsLst>
                  <a:lin ang="5400000" scaled="0"/>
                </a:gradFill>
                <a:latin typeface="Segoe UI Semibold"/>
              </a:rPr>
              <a:t>Azure Blob Storage</a:t>
            </a:r>
          </a:p>
          <a:p>
            <a:pPr marL="285750" marR="0" lvl="1" indent="-285750" defTabSz="914400"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Azure Data Lake Storage Gen2</a:t>
            </a:r>
          </a:p>
        </p:txBody>
      </p:sp>
    </p:spTree>
    <p:extLst>
      <p:ext uri="{BB962C8B-B14F-4D97-AF65-F5344CB8AC3E}">
        <p14:creationId xmlns:p14="http://schemas.microsoft.com/office/powerpoint/2010/main" val="516237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77F285-B002-4CEF-9DEC-7978C91BA1EC}"/>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7" name="Isosceles Triangle 6">
            <a:extLst>
              <a:ext uri="{FF2B5EF4-FFF2-40B4-BE49-F238E27FC236}">
                <a16:creationId xmlns:a16="http://schemas.microsoft.com/office/drawing/2014/main" id="{17F65749-E4A4-43CA-A8BD-7AEF8DD79056}"/>
              </a:ext>
            </a:extLst>
          </p:cNvPr>
          <p:cNvSpPr/>
          <p:nvPr/>
        </p:nvSpPr>
        <p:spPr bwMode="auto">
          <a:xfrm>
            <a:off x="3417748" y="2677480"/>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316DE0AD-DA40-4A62-B628-D68CB4E20A63}"/>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50" name="Rectangle 49">
            <a:extLst>
              <a:ext uri="{FF2B5EF4-FFF2-40B4-BE49-F238E27FC236}">
                <a16:creationId xmlns:a16="http://schemas.microsoft.com/office/drawing/2014/main" id="{A9C41908-01B2-47E9-A1E7-F92D081A731D}"/>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C2C21C07-924C-45DF-B20D-19A3E7C8FF29}"/>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95" name="Rectangle 94">
            <a:extLst>
              <a:ext uri="{FF2B5EF4-FFF2-40B4-BE49-F238E27FC236}">
                <a16:creationId xmlns:a16="http://schemas.microsoft.com/office/drawing/2014/main" id="{145EEEC2-A856-4A3B-A311-2EADD394F5D0}"/>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2DC15217-F08A-4D57-A13D-E5D91805DFB9}"/>
              </a:ext>
            </a:extLst>
          </p:cNvPr>
          <p:cNvSpPr/>
          <p:nvPr/>
        </p:nvSpPr>
        <p:spPr bwMode="auto">
          <a:xfrm>
            <a:off x="459742" y="2860136"/>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grpSp>
        <p:nvGrpSpPr>
          <p:cNvPr id="157" name="Group 156">
            <a:extLst>
              <a:ext uri="{FF2B5EF4-FFF2-40B4-BE49-F238E27FC236}">
                <a16:creationId xmlns:a16="http://schemas.microsoft.com/office/drawing/2014/main" id="{ED99C586-51C6-40EE-A7D4-A76DD193BFE1}"/>
              </a:ext>
            </a:extLst>
          </p:cNvPr>
          <p:cNvGrpSpPr/>
          <p:nvPr/>
        </p:nvGrpSpPr>
        <p:grpSpPr>
          <a:xfrm>
            <a:off x="3360567" y="1708671"/>
            <a:ext cx="507837" cy="403733"/>
            <a:chOff x="1869377" y="3175607"/>
            <a:chExt cx="959027" cy="872518"/>
          </a:xfrm>
        </p:grpSpPr>
        <p:grpSp>
          <p:nvGrpSpPr>
            <p:cNvPr id="158" name="Group 157">
              <a:extLst>
                <a:ext uri="{FF2B5EF4-FFF2-40B4-BE49-F238E27FC236}">
                  <a16:creationId xmlns:a16="http://schemas.microsoft.com/office/drawing/2014/main" id="{EE73C8BE-BBD9-444A-AAF1-C5BABB39BB95}"/>
                </a:ext>
              </a:extLst>
            </p:cNvPr>
            <p:cNvGrpSpPr/>
            <p:nvPr/>
          </p:nvGrpSpPr>
          <p:grpSpPr>
            <a:xfrm>
              <a:off x="1869377" y="3175607"/>
              <a:ext cx="959027" cy="436072"/>
              <a:chOff x="1869377" y="3175607"/>
              <a:chExt cx="959027" cy="436072"/>
            </a:xfrm>
          </p:grpSpPr>
          <p:pic>
            <p:nvPicPr>
              <p:cNvPr id="160" name="Graphic 159">
                <a:extLst>
                  <a:ext uri="{FF2B5EF4-FFF2-40B4-BE49-F238E27FC236}">
                    <a16:creationId xmlns:a16="http://schemas.microsoft.com/office/drawing/2014/main" id="{AC27F685-7034-47B3-9FE4-C5FB2767D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8670" y="3175607"/>
                <a:ext cx="399734" cy="436072"/>
              </a:xfrm>
              <a:prstGeom prst="rect">
                <a:avLst/>
              </a:prstGeom>
            </p:spPr>
          </p:pic>
          <p:pic>
            <p:nvPicPr>
              <p:cNvPr id="161" name="Graphic 160">
                <a:extLst>
                  <a:ext uri="{FF2B5EF4-FFF2-40B4-BE49-F238E27FC236}">
                    <a16:creationId xmlns:a16="http://schemas.microsoft.com/office/drawing/2014/main" id="{C7A74651-2640-471E-9FB9-58DDBF333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377" y="3175607"/>
                <a:ext cx="399734" cy="436072"/>
              </a:xfrm>
              <a:prstGeom prst="rect">
                <a:avLst/>
              </a:prstGeom>
            </p:spPr>
          </p:pic>
        </p:grpSp>
        <p:pic>
          <p:nvPicPr>
            <p:cNvPr id="159" name="Graphic 158">
              <a:extLst>
                <a:ext uri="{FF2B5EF4-FFF2-40B4-BE49-F238E27FC236}">
                  <a16:creationId xmlns:a16="http://schemas.microsoft.com/office/drawing/2014/main" id="{78C92284-B76B-42C1-BC9C-8509E30CF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2180" y="3291667"/>
              <a:ext cx="693420" cy="756458"/>
            </a:xfrm>
            <a:prstGeom prst="rect">
              <a:avLst/>
            </a:prstGeom>
          </p:spPr>
        </p:pic>
      </p:grpSp>
      <p:grpSp>
        <p:nvGrpSpPr>
          <p:cNvPr id="172" name="Group 30">
            <a:extLst>
              <a:ext uri="{FF2B5EF4-FFF2-40B4-BE49-F238E27FC236}">
                <a16:creationId xmlns:a16="http://schemas.microsoft.com/office/drawing/2014/main" id="{3E2DBE42-0446-4444-B6D8-04B5E2D60C08}"/>
              </a:ext>
            </a:extLst>
          </p:cNvPr>
          <p:cNvGrpSpPr>
            <a:grpSpLocks noChangeAspect="1"/>
          </p:cNvGrpSpPr>
          <p:nvPr/>
        </p:nvGrpSpPr>
        <p:grpSpPr bwMode="auto">
          <a:xfrm>
            <a:off x="1288538" y="1677198"/>
            <a:ext cx="525254" cy="424732"/>
            <a:chOff x="3469" y="1860"/>
            <a:chExt cx="742" cy="600"/>
          </a:xfrm>
          <a:solidFill>
            <a:srgbClr val="FFFFFF"/>
          </a:solidFill>
        </p:grpSpPr>
        <p:sp>
          <p:nvSpPr>
            <p:cNvPr id="173" name="Freeform 31">
              <a:extLst>
                <a:ext uri="{FF2B5EF4-FFF2-40B4-BE49-F238E27FC236}">
                  <a16:creationId xmlns:a16="http://schemas.microsoft.com/office/drawing/2014/main" id="{8FFA7A1A-7449-4CB9-8DE4-4E9AFC98EB3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4" name="Freeform 32">
              <a:extLst>
                <a:ext uri="{FF2B5EF4-FFF2-40B4-BE49-F238E27FC236}">
                  <a16:creationId xmlns:a16="http://schemas.microsoft.com/office/drawing/2014/main" id="{79DCFA60-1BCB-4AA4-8DDA-ECAF8FA1337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5" name="Freeform 33">
              <a:extLst>
                <a:ext uri="{FF2B5EF4-FFF2-40B4-BE49-F238E27FC236}">
                  <a16:creationId xmlns:a16="http://schemas.microsoft.com/office/drawing/2014/main" id="{3B95D3FB-1FAE-4AFC-A51B-DF3FC275E44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6" name="Oval 34">
              <a:extLst>
                <a:ext uri="{FF2B5EF4-FFF2-40B4-BE49-F238E27FC236}">
                  <a16:creationId xmlns:a16="http://schemas.microsoft.com/office/drawing/2014/main" id="{D36B6CD0-FA2D-4FD0-AF15-9B25666868A6}"/>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7" name="Oval 35">
              <a:extLst>
                <a:ext uri="{FF2B5EF4-FFF2-40B4-BE49-F238E27FC236}">
                  <a16:creationId xmlns:a16="http://schemas.microsoft.com/office/drawing/2014/main" id="{9BCED56D-673B-4215-BEBE-2302FD332BA8}"/>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8" name="Oval 36">
              <a:extLst>
                <a:ext uri="{FF2B5EF4-FFF2-40B4-BE49-F238E27FC236}">
                  <a16:creationId xmlns:a16="http://schemas.microsoft.com/office/drawing/2014/main" id="{56872641-E61C-45F7-9745-B59125E3D46C}"/>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9" name="Oval 37">
              <a:extLst>
                <a:ext uri="{FF2B5EF4-FFF2-40B4-BE49-F238E27FC236}">
                  <a16:creationId xmlns:a16="http://schemas.microsoft.com/office/drawing/2014/main" id="{F08ECD11-9FF4-4A77-ACB9-208F5EE6F630}"/>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0" name="Oval 38">
              <a:extLst>
                <a:ext uri="{FF2B5EF4-FFF2-40B4-BE49-F238E27FC236}">
                  <a16:creationId xmlns:a16="http://schemas.microsoft.com/office/drawing/2014/main" id="{7170E1CF-EF20-465D-A6F6-23C8D2F31B06}"/>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1" name="Oval 39">
              <a:extLst>
                <a:ext uri="{FF2B5EF4-FFF2-40B4-BE49-F238E27FC236}">
                  <a16:creationId xmlns:a16="http://schemas.microsoft.com/office/drawing/2014/main" id="{141DFE3F-0AB6-4621-B221-80F4AEBC0746}"/>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24" name="Picture 23">
            <a:extLst>
              <a:ext uri="{FF2B5EF4-FFF2-40B4-BE49-F238E27FC236}">
                <a16:creationId xmlns:a16="http://schemas.microsoft.com/office/drawing/2014/main" id="{C9233B76-012C-4F61-93BD-62FF4A6E8B1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1026" name="Picture 2" descr="Image result for powerbi">
            <a:extLst>
              <a:ext uri="{FF2B5EF4-FFF2-40B4-BE49-F238E27FC236}">
                <a16:creationId xmlns:a16="http://schemas.microsoft.com/office/drawing/2014/main" id="{5E9AD0BC-BC87-42E2-9645-B1DB3BBDFA4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56921232-CF46-404C-A00C-B08BFFA402BF}"/>
              </a:ext>
            </a:extLst>
          </p:cNvPr>
          <p:cNvGrpSpPr/>
          <p:nvPr/>
        </p:nvGrpSpPr>
        <p:grpSpPr>
          <a:xfrm>
            <a:off x="7719173" y="1789591"/>
            <a:ext cx="516324" cy="484935"/>
            <a:chOff x="2072232" y="1355042"/>
            <a:chExt cx="791481" cy="784006"/>
          </a:xfrm>
        </p:grpSpPr>
        <p:sp>
          <p:nvSpPr>
            <p:cNvPr id="186" name="Freeform: Shape 185">
              <a:extLst>
                <a:ext uri="{FF2B5EF4-FFF2-40B4-BE49-F238E27FC236}">
                  <a16:creationId xmlns:a16="http://schemas.microsoft.com/office/drawing/2014/main" id="{D3D76075-E4DE-4CA3-AF2C-435E65A03FF7}"/>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87" name="Freeform: Shape 186">
              <a:extLst>
                <a:ext uri="{FF2B5EF4-FFF2-40B4-BE49-F238E27FC236}">
                  <a16:creationId xmlns:a16="http://schemas.microsoft.com/office/drawing/2014/main" id="{4904ABB1-B35A-4EC7-905C-21B6491898A8}"/>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gradFill>
                  <a:gsLst>
                    <a:gs pos="0">
                      <a:srgbClr val="0078D3"/>
                    </a:gs>
                    <a:gs pos="100000">
                      <a:srgbClr val="0078D3"/>
                    </a:gs>
                  </a:gsLst>
                  <a:lin ang="5400000" scaled="1"/>
                </a:gradFill>
                <a:latin typeface="Segoe UI Semibold"/>
              </a:rPr>
              <a:t>A Serverless, Fully Managed Platform as a Service (PaaS) Solution Built for IoT  </a:t>
            </a:r>
          </a:p>
        </p:txBody>
      </p:sp>
      <p:pic>
        <p:nvPicPr>
          <p:cNvPr id="36" name="Picture 35">
            <a:extLst>
              <a:ext uri="{FF2B5EF4-FFF2-40B4-BE49-F238E27FC236}">
                <a16:creationId xmlns:a16="http://schemas.microsoft.com/office/drawing/2014/main" id="{8B4FA275-8E7D-4CF1-B7F8-7234B0ABE0EB}"/>
              </a:ext>
            </a:extLst>
          </p:cNvPr>
          <p:cNvPicPr>
            <a:picLocks noChangeAspect="1"/>
          </p:cNvPicPr>
          <p:nvPr/>
        </p:nvPicPr>
        <p:blipFill>
          <a:blip r:embed="rId7"/>
          <a:stretch>
            <a:fillRect/>
          </a:stretch>
        </p:blipFill>
        <p:spPr>
          <a:xfrm>
            <a:off x="983453" y="3089442"/>
            <a:ext cx="2214594" cy="3036325"/>
          </a:xfrm>
          <a:prstGeom prst="rect">
            <a:avLst/>
          </a:prstGeom>
        </p:spPr>
      </p:pic>
      <p:pic>
        <p:nvPicPr>
          <p:cNvPr id="39" name="Graphic 38">
            <a:extLst>
              <a:ext uri="{FF2B5EF4-FFF2-40B4-BE49-F238E27FC236}">
                <a16:creationId xmlns:a16="http://schemas.microsoft.com/office/drawing/2014/main" id="{B2CAEA4F-9739-4A9D-A08C-866948A3F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2092" y="4117630"/>
            <a:ext cx="1362786" cy="1486673"/>
          </a:xfrm>
          <a:prstGeom prst="rect">
            <a:avLst/>
          </a:prstGeom>
        </p:spPr>
      </p:pic>
      <p:pic>
        <p:nvPicPr>
          <p:cNvPr id="40" name="Graphic 39">
            <a:extLst>
              <a:ext uri="{FF2B5EF4-FFF2-40B4-BE49-F238E27FC236}">
                <a16:creationId xmlns:a16="http://schemas.microsoft.com/office/drawing/2014/main" id="{5569E4F7-D1EF-4E5C-B0EB-5B82E54EE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7911" y="4117630"/>
            <a:ext cx="1362786" cy="1486673"/>
          </a:xfrm>
          <a:prstGeom prst="rect">
            <a:avLst/>
          </a:prstGeom>
        </p:spPr>
      </p:pic>
      <p:sp>
        <p:nvSpPr>
          <p:cNvPr id="41" name="Rectangle 40">
            <a:extLst>
              <a:ext uri="{FF2B5EF4-FFF2-40B4-BE49-F238E27FC236}">
                <a16:creationId xmlns:a16="http://schemas.microsoft.com/office/drawing/2014/main" id="{6E4DF43D-872B-4971-B380-A2A76F13FF6A}"/>
              </a:ext>
            </a:extLst>
          </p:cNvPr>
          <p:cNvSpPr/>
          <p:nvPr/>
        </p:nvSpPr>
        <p:spPr>
          <a:xfrm>
            <a:off x="3466403" y="574201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Sub-second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Recent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0002B550-2370-4989-8DC9-38508BBDD5CA}"/>
              </a:ext>
            </a:extLst>
          </p:cNvPr>
          <p:cNvSpPr/>
          <p:nvPr/>
        </p:nvSpPr>
        <p:spPr>
          <a:xfrm>
            <a:off x="6274554" y="575377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Multi-second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Decades of data</a:t>
            </a:r>
          </a:p>
        </p:txBody>
      </p:sp>
      <p:sp>
        <p:nvSpPr>
          <p:cNvPr id="44" name="Arc 43">
            <a:extLst>
              <a:ext uri="{FF2B5EF4-FFF2-40B4-BE49-F238E27FC236}">
                <a16:creationId xmlns:a16="http://schemas.microsoft.com/office/drawing/2014/main" id="{E533872F-5670-47A4-9B28-9D10FC9D2CD6}"/>
              </a:ext>
            </a:extLst>
          </p:cNvPr>
          <p:cNvSpPr/>
          <p:nvPr/>
        </p:nvSpPr>
        <p:spPr>
          <a:xfrm rot="18870686">
            <a:off x="2285908" y="3593914"/>
            <a:ext cx="2214594" cy="2664330"/>
          </a:xfrm>
          <a:prstGeom prst="arc">
            <a:avLst/>
          </a:prstGeom>
          <a:ln w="25400">
            <a:solidFill>
              <a:srgbClr val="006FC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0E4E325C-49AA-4DB1-8676-46CDD145D6FD}"/>
              </a:ext>
            </a:extLst>
          </p:cNvPr>
          <p:cNvSpPr/>
          <p:nvPr/>
        </p:nvSpPr>
        <p:spPr>
          <a:xfrm rot="18870686">
            <a:off x="1507725" y="3066874"/>
            <a:ext cx="6459492" cy="6597073"/>
          </a:xfrm>
          <a:prstGeom prst="arc">
            <a:avLst>
              <a:gd name="adj1" fmla="val 16200000"/>
              <a:gd name="adj2" fmla="val 70903"/>
            </a:avLst>
          </a:prstGeom>
          <a:ln w="25400">
            <a:solidFill>
              <a:srgbClr val="006FC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0F1F029-4013-4528-A226-8C0AAA374192}"/>
              </a:ext>
            </a:extLst>
          </p:cNvPr>
          <p:cNvSpPr/>
          <p:nvPr/>
        </p:nvSpPr>
        <p:spPr>
          <a:xfrm>
            <a:off x="8397026" y="4552576"/>
            <a:ext cx="3131697"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1" indent="-285750" defTabSz="914400" rtl="0" eaLnBrk="1" fontAlgn="base" latinLnBrk="0" hangingPunct="1">
              <a:lnSpc>
                <a:spcPct val="90000"/>
              </a:lnSpc>
              <a:spcBef>
                <a:spcPts val="600"/>
              </a:spcBef>
              <a:spcAft>
                <a:spcPct val="0"/>
              </a:spcAft>
              <a:buClrTx/>
              <a:buSzTx/>
              <a:buFont typeface="Arial" panose="020B0604020202020204" pitchFamily="34" charset="0"/>
              <a:buChar char="•"/>
              <a:tabLst/>
              <a:defRPr/>
            </a:pPr>
            <a:r>
              <a:rPr lang="en-US" sz="1400" dirty="0">
                <a:gradFill>
                  <a:gsLst>
                    <a:gs pos="0">
                      <a:srgbClr val="000000"/>
                    </a:gs>
                    <a:gs pos="100000">
                      <a:srgbClr val="000000"/>
                    </a:gs>
                  </a:gsLst>
                  <a:lin ang="5400000" scaled="0"/>
                </a:gradFill>
                <a:latin typeface="Segoe UI Semibold"/>
              </a:rPr>
              <a:t>Azure Blob Storage</a:t>
            </a:r>
          </a:p>
          <a:p>
            <a:pPr marL="285750" marR="0" lvl="1" indent="-285750" defTabSz="914400"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Azure Data Lake Storage Gen2</a:t>
            </a:r>
          </a:p>
        </p:txBody>
      </p:sp>
    </p:spTree>
    <p:extLst>
      <p:ext uri="{BB962C8B-B14F-4D97-AF65-F5344CB8AC3E}">
        <p14:creationId xmlns:p14="http://schemas.microsoft.com/office/powerpoint/2010/main" val="16249320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77F285-B002-4CEF-9DEC-7978C91BA1EC}"/>
              </a:ext>
            </a:extLst>
          </p:cNvPr>
          <p:cNvSpPr/>
          <p:nvPr/>
        </p:nvSpPr>
        <p:spPr>
          <a:xfrm>
            <a:off x="9177369" y="218620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Power BI Connector for Unified BI and Analytics </a:t>
            </a:r>
          </a:p>
        </p:txBody>
      </p:sp>
      <p:sp>
        <p:nvSpPr>
          <p:cNvPr id="7" name="Isosceles Triangle 6">
            <a:extLst>
              <a:ext uri="{FF2B5EF4-FFF2-40B4-BE49-F238E27FC236}">
                <a16:creationId xmlns:a16="http://schemas.microsoft.com/office/drawing/2014/main" id="{17F65749-E4A4-43CA-A8BD-7AEF8DD79056}"/>
              </a:ext>
            </a:extLst>
          </p:cNvPr>
          <p:cNvSpPr/>
          <p:nvPr/>
        </p:nvSpPr>
        <p:spPr bwMode="auto">
          <a:xfrm>
            <a:off x="5708567" y="2677480"/>
            <a:ext cx="393473" cy="191539"/>
          </a:xfrm>
          <a:prstGeom prst="triangle">
            <a:avLst/>
          </a:prstGeom>
          <a:solidFill>
            <a:srgbClr val="0680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316DE0AD-DA40-4A62-B628-D68CB4E20A63}"/>
              </a:ext>
            </a:extLst>
          </p:cNvPr>
          <p:cNvSpPr/>
          <p:nvPr/>
        </p:nvSpPr>
        <p:spPr>
          <a:xfrm>
            <a:off x="2612345" y="2130969"/>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Multi-layered Storage Warm &amp; Cold</a:t>
            </a:r>
          </a:p>
        </p:txBody>
      </p:sp>
      <p:sp>
        <p:nvSpPr>
          <p:cNvPr id="50" name="Rectangle 49">
            <a:extLst>
              <a:ext uri="{FF2B5EF4-FFF2-40B4-BE49-F238E27FC236}">
                <a16:creationId xmlns:a16="http://schemas.microsoft.com/office/drawing/2014/main" id="{A9C41908-01B2-47E9-A1E7-F92D081A731D}"/>
              </a:ext>
            </a:extLst>
          </p:cNvPr>
          <p:cNvSpPr/>
          <p:nvPr/>
        </p:nvSpPr>
        <p:spPr>
          <a:xfrm>
            <a:off x="529511" y="213096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Time-Series Model For Structuring</a:t>
            </a:r>
            <a:r>
              <a:rPr lang="en-US" sz="1400" dirty="0">
                <a:gradFill>
                  <a:gsLst>
                    <a:gs pos="0">
                      <a:srgbClr val="000000"/>
                    </a:gs>
                    <a:gs pos="100000">
                      <a:srgbClr val="000000"/>
                    </a:gs>
                  </a:gsLst>
                  <a:lin ang="5400000" scaled="0"/>
                </a:gradFill>
                <a:latin typeface="Segoe UI Semibold"/>
              </a:rPr>
              <a: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C2C21C07-924C-45DF-B20D-19A3E7C8FF29}"/>
              </a:ext>
            </a:extLst>
          </p:cNvPr>
          <p:cNvSpPr/>
          <p:nvPr/>
        </p:nvSpPr>
        <p:spPr>
          <a:xfrm>
            <a:off x="7544654" y="2180483"/>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Rich Query API</a:t>
            </a:r>
          </a:p>
        </p:txBody>
      </p:sp>
      <p:sp>
        <p:nvSpPr>
          <p:cNvPr id="95" name="Rectangle 94">
            <a:extLst>
              <a:ext uri="{FF2B5EF4-FFF2-40B4-BE49-F238E27FC236}">
                <a16:creationId xmlns:a16="http://schemas.microsoft.com/office/drawing/2014/main" id="{145EEEC2-A856-4A3B-A311-2EADD394F5D0}"/>
              </a:ext>
            </a:extLst>
          </p:cNvPr>
          <p:cNvSpPr/>
          <p:nvPr/>
        </p:nvSpPr>
        <p:spPr>
          <a:xfrm>
            <a:off x="4873485" y="2180963"/>
            <a:ext cx="2024426"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Open &amp; Interoperable via Apache Parquet</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2DC15217-F08A-4D57-A13D-E5D91805DFB9}"/>
              </a:ext>
            </a:extLst>
          </p:cNvPr>
          <p:cNvSpPr/>
          <p:nvPr/>
        </p:nvSpPr>
        <p:spPr bwMode="auto">
          <a:xfrm>
            <a:off x="466888" y="2860136"/>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7" name="Straight Connector 106">
            <a:extLst>
              <a:ext uri="{FF2B5EF4-FFF2-40B4-BE49-F238E27FC236}">
                <a16:creationId xmlns:a16="http://schemas.microsoft.com/office/drawing/2014/main" id="{F8AE333E-9F98-4737-B8A2-3320D90FBADB}"/>
              </a:ext>
            </a:extLst>
          </p:cNvPr>
          <p:cNvCxnSpPr>
            <a:cxnSpLocks/>
          </p:cNvCxnSpPr>
          <p:nvPr/>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grpSp>
        <p:nvGrpSpPr>
          <p:cNvPr id="157" name="Group 156">
            <a:extLst>
              <a:ext uri="{FF2B5EF4-FFF2-40B4-BE49-F238E27FC236}">
                <a16:creationId xmlns:a16="http://schemas.microsoft.com/office/drawing/2014/main" id="{ED99C586-51C6-40EE-A7D4-A76DD193BFE1}"/>
              </a:ext>
            </a:extLst>
          </p:cNvPr>
          <p:cNvGrpSpPr/>
          <p:nvPr/>
        </p:nvGrpSpPr>
        <p:grpSpPr>
          <a:xfrm>
            <a:off x="3360567" y="1708671"/>
            <a:ext cx="507837" cy="403733"/>
            <a:chOff x="1869377" y="3175607"/>
            <a:chExt cx="959027" cy="872518"/>
          </a:xfrm>
        </p:grpSpPr>
        <p:grpSp>
          <p:nvGrpSpPr>
            <p:cNvPr id="158" name="Group 157">
              <a:extLst>
                <a:ext uri="{FF2B5EF4-FFF2-40B4-BE49-F238E27FC236}">
                  <a16:creationId xmlns:a16="http://schemas.microsoft.com/office/drawing/2014/main" id="{EE73C8BE-BBD9-444A-AAF1-C5BABB39BB95}"/>
                </a:ext>
              </a:extLst>
            </p:cNvPr>
            <p:cNvGrpSpPr/>
            <p:nvPr/>
          </p:nvGrpSpPr>
          <p:grpSpPr>
            <a:xfrm>
              <a:off x="1869377" y="3175607"/>
              <a:ext cx="959027" cy="436072"/>
              <a:chOff x="1869377" y="3175607"/>
              <a:chExt cx="959027" cy="436072"/>
            </a:xfrm>
          </p:grpSpPr>
          <p:pic>
            <p:nvPicPr>
              <p:cNvPr id="160" name="Graphic 159">
                <a:extLst>
                  <a:ext uri="{FF2B5EF4-FFF2-40B4-BE49-F238E27FC236}">
                    <a16:creationId xmlns:a16="http://schemas.microsoft.com/office/drawing/2014/main" id="{AC27F685-7034-47B3-9FE4-C5FB2767D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8670" y="3175607"/>
                <a:ext cx="399734" cy="436072"/>
              </a:xfrm>
              <a:prstGeom prst="rect">
                <a:avLst/>
              </a:prstGeom>
            </p:spPr>
          </p:pic>
          <p:pic>
            <p:nvPicPr>
              <p:cNvPr id="161" name="Graphic 160">
                <a:extLst>
                  <a:ext uri="{FF2B5EF4-FFF2-40B4-BE49-F238E27FC236}">
                    <a16:creationId xmlns:a16="http://schemas.microsoft.com/office/drawing/2014/main" id="{C7A74651-2640-471E-9FB9-58DDBF333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377" y="3175607"/>
                <a:ext cx="399734" cy="436072"/>
              </a:xfrm>
              <a:prstGeom prst="rect">
                <a:avLst/>
              </a:prstGeom>
            </p:spPr>
          </p:pic>
        </p:grpSp>
        <p:pic>
          <p:nvPicPr>
            <p:cNvPr id="159" name="Graphic 158">
              <a:extLst>
                <a:ext uri="{FF2B5EF4-FFF2-40B4-BE49-F238E27FC236}">
                  <a16:creationId xmlns:a16="http://schemas.microsoft.com/office/drawing/2014/main" id="{78C92284-B76B-42C1-BC9C-8509E30CF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2180" y="3291667"/>
              <a:ext cx="693420" cy="756458"/>
            </a:xfrm>
            <a:prstGeom prst="rect">
              <a:avLst/>
            </a:prstGeom>
          </p:spPr>
        </p:pic>
      </p:grpSp>
      <p:grpSp>
        <p:nvGrpSpPr>
          <p:cNvPr id="172" name="Group 30">
            <a:extLst>
              <a:ext uri="{FF2B5EF4-FFF2-40B4-BE49-F238E27FC236}">
                <a16:creationId xmlns:a16="http://schemas.microsoft.com/office/drawing/2014/main" id="{3E2DBE42-0446-4444-B6D8-04B5E2D60C08}"/>
              </a:ext>
            </a:extLst>
          </p:cNvPr>
          <p:cNvGrpSpPr>
            <a:grpSpLocks noChangeAspect="1"/>
          </p:cNvGrpSpPr>
          <p:nvPr/>
        </p:nvGrpSpPr>
        <p:grpSpPr bwMode="auto">
          <a:xfrm>
            <a:off x="1288538" y="1677198"/>
            <a:ext cx="525254" cy="424732"/>
            <a:chOff x="3469" y="1860"/>
            <a:chExt cx="742" cy="600"/>
          </a:xfrm>
          <a:solidFill>
            <a:srgbClr val="FFFFFF"/>
          </a:solidFill>
        </p:grpSpPr>
        <p:sp>
          <p:nvSpPr>
            <p:cNvPr id="173" name="Freeform 31">
              <a:extLst>
                <a:ext uri="{FF2B5EF4-FFF2-40B4-BE49-F238E27FC236}">
                  <a16:creationId xmlns:a16="http://schemas.microsoft.com/office/drawing/2014/main" id="{8FFA7A1A-7449-4CB9-8DE4-4E9AFC98EB3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4" name="Freeform 32">
              <a:extLst>
                <a:ext uri="{FF2B5EF4-FFF2-40B4-BE49-F238E27FC236}">
                  <a16:creationId xmlns:a16="http://schemas.microsoft.com/office/drawing/2014/main" id="{79DCFA60-1BCB-4AA4-8DDA-ECAF8FA1337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5" name="Freeform 33">
              <a:extLst>
                <a:ext uri="{FF2B5EF4-FFF2-40B4-BE49-F238E27FC236}">
                  <a16:creationId xmlns:a16="http://schemas.microsoft.com/office/drawing/2014/main" id="{3B95D3FB-1FAE-4AFC-A51B-DF3FC275E44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6" name="Oval 34">
              <a:extLst>
                <a:ext uri="{FF2B5EF4-FFF2-40B4-BE49-F238E27FC236}">
                  <a16:creationId xmlns:a16="http://schemas.microsoft.com/office/drawing/2014/main" id="{D36B6CD0-FA2D-4FD0-AF15-9B25666868A6}"/>
                </a:ext>
              </a:extLst>
            </p:cNvPr>
            <p:cNvSpPr>
              <a:spLocks noChangeArrowheads="1"/>
            </p:cNvSpPr>
            <p:nvPr/>
          </p:nvSpPr>
          <p:spPr bwMode="auto">
            <a:xfrm>
              <a:off x="3768" y="1860"/>
              <a:ext cx="144" cy="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7" name="Oval 35">
              <a:extLst>
                <a:ext uri="{FF2B5EF4-FFF2-40B4-BE49-F238E27FC236}">
                  <a16:creationId xmlns:a16="http://schemas.microsoft.com/office/drawing/2014/main" id="{9BCED56D-673B-4215-BEBE-2302FD332BA8}"/>
                </a:ext>
              </a:extLst>
            </p:cNvPr>
            <p:cNvSpPr>
              <a:spLocks noChangeArrowheads="1"/>
            </p:cNvSpPr>
            <p:nvPr/>
          </p:nvSpPr>
          <p:spPr bwMode="auto">
            <a:xfrm>
              <a:off x="3604" y="2039"/>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8" name="Oval 36">
              <a:extLst>
                <a:ext uri="{FF2B5EF4-FFF2-40B4-BE49-F238E27FC236}">
                  <a16:creationId xmlns:a16="http://schemas.microsoft.com/office/drawing/2014/main" id="{56872641-E61C-45F7-9745-B59125E3D46C}"/>
                </a:ext>
              </a:extLst>
            </p:cNvPr>
            <p:cNvSpPr>
              <a:spLocks noChangeArrowheads="1"/>
            </p:cNvSpPr>
            <p:nvPr/>
          </p:nvSpPr>
          <p:spPr bwMode="auto">
            <a:xfrm>
              <a:off x="3959" y="2032"/>
              <a:ext cx="146"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79" name="Oval 37">
              <a:extLst>
                <a:ext uri="{FF2B5EF4-FFF2-40B4-BE49-F238E27FC236}">
                  <a16:creationId xmlns:a16="http://schemas.microsoft.com/office/drawing/2014/main" id="{F08ECD11-9FF4-4A77-ACB9-208F5EE6F630}"/>
                </a:ext>
              </a:extLst>
            </p:cNvPr>
            <p:cNvSpPr>
              <a:spLocks noChangeArrowheads="1"/>
            </p:cNvSpPr>
            <p:nvPr/>
          </p:nvSpPr>
          <p:spPr bwMode="auto">
            <a:xfrm>
              <a:off x="3768" y="2314"/>
              <a:ext cx="144" cy="1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0" name="Oval 38">
              <a:extLst>
                <a:ext uri="{FF2B5EF4-FFF2-40B4-BE49-F238E27FC236}">
                  <a16:creationId xmlns:a16="http://schemas.microsoft.com/office/drawing/2014/main" id="{7170E1CF-EF20-465D-A6F6-23C8D2F31B06}"/>
                </a:ext>
              </a:extLst>
            </p:cNvPr>
            <p:cNvSpPr>
              <a:spLocks noChangeArrowheads="1"/>
            </p:cNvSpPr>
            <p:nvPr/>
          </p:nvSpPr>
          <p:spPr bwMode="auto">
            <a:xfrm>
              <a:off x="3469" y="2314"/>
              <a:ext cx="145" cy="146"/>
            </a:xfrm>
            <a:prstGeom prst="ellipse">
              <a:avLst/>
            </a:prstGeom>
            <a:solidFill>
              <a:srgbClr val="50E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sp>
          <p:nvSpPr>
            <p:cNvPr id="181" name="Oval 39">
              <a:extLst>
                <a:ext uri="{FF2B5EF4-FFF2-40B4-BE49-F238E27FC236}">
                  <a16:creationId xmlns:a16="http://schemas.microsoft.com/office/drawing/2014/main" id="{141DFE3F-0AB6-4621-B221-80F4AEBC0746}"/>
                </a:ext>
              </a:extLst>
            </p:cNvPr>
            <p:cNvSpPr>
              <a:spLocks noChangeArrowheads="1"/>
            </p:cNvSpPr>
            <p:nvPr/>
          </p:nvSpPr>
          <p:spPr bwMode="auto">
            <a:xfrm>
              <a:off x="4066" y="2314"/>
              <a:ext cx="145" cy="146"/>
            </a:xfrm>
            <a:prstGeom prst="ellipse">
              <a:avLst/>
            </a:pr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endParaRPr>
            </a:p>
          </p:txBody>
        </p:sp>
      </p:grpSp>
      <p:pic>
        <p:nvPicPr>
          <p:cNvPr id="24" name="Picture 23">
            <a:extLst>
              <a:ext uri="{FF2B5EF4-FFF2-40B4-BE49-F238E27FC236}">
                <a16:creationId xmlns:a16="http://schemas.microsoft.com/office/drawing/2014/main" id="{C9233B76-012C-4F61-93BD-62FF4A6E8B1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589525" y="1708671"/>
            <a:ext cx="585895" cy="453971"/>
          </a:xfrm>
          <a:prstGeom prst="rect">
            <a:avLst/>
          </a:prstGeom>
        </p:spPr>
      </p:pic>
      <p:pic>
        <p:nvPicPr>
          <p:cNvPr id="1026" name="Picture 2" descr="Image result for powerbi">
            <a:extLst>
              <a:ext uri="{FF2B5EF4-FFF2-40B4-BE49-F238E27FC236}">
                <a16:creationId xmlns:a16="http://schemas.microsoft.com/office/drawing/2014/main" id="{5E9AD0BC-BC87-42E2-9645-B1DB3BBDFA4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10138" y="1731060"/>
            <a:ext cx="431391" cy="429474"/>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56921232-CF46-404C-A00C-B08BFFA402BF}"/>
              </a:ext>
            </a:extLst>
          </p:cNvPr>
          <p:cNvGrpSpPr/>
          <p:nvPr/>
        </p:nvGrpSpPr>
        <p:grpSpPr>
          <a:xfrm>
            <a:off x="7719173" y="1789591"/>
            <a:ext cx="516324" cy="484935"/>
            <a:chOff x="2072232" y="1355042"/>
            <a:chExt cx="791481" cy="784006"/>
          </a:xfrm>
        </p:grpSpPr>
        <p:sp>
          <p:nvSpPr>
            <p:cNvPr id="186" name="Freeform: Shape 185">
              <a:extLst>
                <a:ext uri="{FF2B5EF4-FFF2-40B4-BE49-F238E27FC236}">
                  <a16:creationId xmlns:a16="http://schemas.microsoft.com/office/drawing/2014/main" id="{D3D76075-E4DE-4CA3-AF2C-435E65A03FF7}"/>
                </a:ext>
              </a:extLst>
            </p:cNvPr>
            <p:cNvSpPr/>
            <p:nvPr/>
          </p:nvSpPr>
          <p:spPr>
            <a:xfrm flipH="1">
              <a:off x="2072232" y="1355042"/>
              <a:ext cx="791481" cy="78400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78D4"/>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87" name="Freeform: Shape 186">
              <a:extLst>
                <a:ext uri="{FF2B5EF4-FFF2-40B4-BE49-F238E27FC236}">
                  <a16:creationId xmlns:a16="http://schemas.microsoft.com/office/drawing/2014/main" id="{4904ABB1-B35A-4EC7-905C-21B6491898A8}"/>
                </a:ext>
              </a:extLst>
            </p:cNvPr>
            <p:cNvSpPr/>
            <p:nvPr/>
          </p:nvSpPr>
          <p:spPr>
            <a:xfrm flipH="1">
              <a:off x="2582856" y="1643756"/>
              <a:ext cx="126178" cy="124986"/>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50E6FF"/>
            </a:solidFill>
            <a:ln w="9525" cap="flat">
              <a:noFill/>
              <a:prstDash val="solid"/>
              <a:miter/>
            </a:ln>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190" name="Title 1">
            <a:extLst>
              <a:ext uri="{FF2B5EF4-FFF2-40B4-BE49-F238E27FC236}">
                <a16:creationId xmlns:a16="http://schemas.microsoft.com/office/drawing/2014/main" id="{4E62B5CF-F256-44C2-AF4F-319621B37B63}"/>
              </a:ext>
            </a:extLst>
          </p:cNvPr>
          <p:cNvSpPr>
            <a:spLocks noGrp="1"/>
          </p:cNvSpPr>
          <p:nvPr>
            <p:ph type="title"/>
          </p:nvPr>
        </p:nvSpPr>
        <p:spPr>
          <a:xfrm>
            <a:off x="452471" y="113600"/>
            <a:ext cx="11303917" cy="813819"/>
          </a:xfrm>
        </p:spPr>
        <p:txBody>
          <a:bodyPr/>
          <a:lstStyle/>
          <a:p>
            <a:r>
              <a:rPr lang="en-US" dirty="0"/>
              <a:t>Azure Time Series Insights (TSI)</a:t>
            </a:r>
          </a:p>
        </p:txBody>
      </p:sp>
      <p:sp>
        <p:nvSpPr>
          <p:cNvPr id="191" name="Title 1">
            <a:extLst>
              <a:ext uri="{FF2B5EF4-FFF2-40B4-BE49-F238E27FC236}">
                <a16:creationId xmlns:a16="http://schemas.microsoft.com/office/drawing/2014/main" id="{929BA4F0-D300-49B0-A512-96B121EF52AD}"/>
              </a:ext>
            </a:extLst>
          </p:cNvPr>
          <p:cNvSpPr txBox="1">
            <a:spLocks/>
          </p:cNvSpPr>
          <p:nvPr/>
        </p:nvSpPr>
        <p:spPr>
          <a:xfrm>
            <a:off x="452471" y="661446"/>
            <a:ext cx="10506146" cy="3077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2000" dirty="0">
                <a:gradFill>
                  <a:gsLst>
                    <a:gs pos="0">
                      <a:srgbClr val="0078D3"/>
                    </a:gs>
                    <a:gs pos="100000">
                      <a:srgbClr val="0078D3"/>
                    </a:gs>
                  </a:gsLst>
                  <a:lin ang="5400000" scaled="1"/>
                </a:gradFill>
                <a:latin typeface="Segoe UI Semibold"/>
              </a:rPr>
              <a:t>A Serverless, Fully Managed Platform as a Service (PaaS) Solution Built for IoT  </a:t>
            </a:r>
          </a:p>
        </p:txBody>
      </p:sp>
      <p:pic>
        <p:nvPicPr>
          <p:cNvPr id="36" name="Picture 35">
            <a:extLst>
              <a:ext uri="{FF2B5EF4-FFF2-40B4-BE49-F238E27FC236}">
                <a16:creationId xmlns:a16="http://schemas.microsoft.com/office/drawing/2014/main" id="{8B4FA275-8E7D-4CF1-B7F8-7234B0ABE0EB}"/>
              </a:ext>
            </a:extLst>
          </p:cNvPr>
          <p:cNvPicPr>
            <a:picLocks noChangeAspect="1"/>
          </p:cNvPicPr>
          <p:nvPr/>
        </p:nvPicPr>
        <p:blipFill>
          <a:blip r:embed="rId7"/>
          <a:stretch>
            <a:fillRect/>
          </a:stretch>
        </p:blipFill>
        <p:spPr>
          <a:xfrm>
            <a:off x="983453" y="3089442"/>
            <a:ext cx="2214594" cy="3036325"/>
          </a:xfrm>
          <a:prstGeom prst="rect">
            <a:avLst/>
          </a:prstGeom>
        </p:spPr>
      </p:pic>
      <p:pic>
        <p:nvPicPr>
          <p:cNvPr id="39" name="Graphic 38">
            <a:extLst>
              <a:ext uri="{FF2B5EF4-FFF2-40B4-BE49-F238E27FC236}">
                <a16:creationId xmlns:a16="http://schemas.microsoft.com/office/drawing/2014/main" id="{B2CAEA4F-9739-4A9D-A08C-866948A3F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2092" y="4117630"/>
            <a:ext cx="1362786" cy="1486673"/>
          </a:xfrm>
          <a:prstGeom prst="rect">
            <a:avLst/>
          </a:prstGeom>
        </p:spPr>
      </p:pic>
      <p:pic>
        <p:nvPicPr>
          <p:cNvPr id="40" name="Graphic 39">
            <a:extLst>
              <a:ext uri="{FF2B5EF4-FFF2-40B4-BE49-F238E27FC236}">
                <a16:creationId xmlns:a16="http://schemas.microsoft.com/office/drawing/2014/main" id="{5569E4F7-D1EF-4E5C-B0EB-5B82E54EE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7911" y="4117630"/>
            <a:ext cx="1362786" cy="1486673"/>
          </a:xfrm>
          <a:prstGeom prst="rect">
            <a:avLst/>
          </a:prstGeom>
        </p:spPr>
      </p:pic>
      <p:sp>
        <p:nvSpPr>
          <p:cNvPr id="41" name="Rectangle 40">
            <a:extLst>
              <a:ext uri="{FF2B5EF4-FFF2-40B4-BE49-F238E27FC236}">
                <a16:creationId xmlns:a16="http://schemas.microsoft.com/office/drawing/2014/main" id="{6E4DF43D-872B-4971-B380-A2A76F13FF6A}"/>
              </a:ext>
            </a:extLst>
          </p:cNvPr>
          <p:cNvSpPr/>
          <p:nvPr/>
        </p:nvSpPr>
        <p:spPr>
          <a:xfrm>
            <a:off x="3466403" y="574201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Sub-second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Recent data</a:t>
            </a: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0002B550-2370-4989-8DC9-38508BBDD5CA}"/>
              </a:ext>
            </a:extLst>
          </p:cNvPr>
          <p:cNvSpPr/>
          <p:nvPr/>
        </p:nvSpPr>
        <p:spPr>
          <a:xfrm>
            <a:off x="6274554" y="5753773"/>
            <a:ext cx="2811521" cy="55707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lang="en-US" sz="1400" dirty="0">
                <a:gradFill>
                  <a:gsLst>
                    <a:gs pos="0">
                      <a:srgbClr val="000000"/>
                    </a:gs>
                    <a:gs pos="100000">
                      <a:srgbClr val="000000"/>
                    </a:gs>
                  </a:gsLst>
                  <a:lin ang="5400000" scaled="0"/>
                </a:gradFill>
                <a:latin typeface="Segoe UI Semibold"/>
              </a:rPr>
              <a:t>Multi-second query speeds</a:t>
            </a:r>
          </a:p>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rPr>
              <a:t>Decades of data</a:t>
            </a:r>
          </a:p>
        </p:txBody>
      </p:sp>
      <p:pic>
        <p:nvPicPr>
          <p:cNvPr id="43" name="Picture 42">
            <a:extLst>
              <a:ext uri="{FF2B5EF4-FFF2-40B4-BE49-F238E27FC236}">
                <a16:creationId xmlns:a16="http://schemas.microsoft.com/office/drawing/2014/main" id="{E06F1222-26EF-4C86-9EFD-00278099AB24}"/>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6700784" y="3524745"/>
            <a:ext cx="585895" cy="453971"/>
          </a:xfrm>
          <a:prstGeom prst="rect">
            <a:avLst/>
          </a:prstGeom>
        </p:spPr>
      </p:pic>
      <p:pic>
        <p:nvPicPr>
          <p:cNvPr id="46" name="Picture 45">
            <a:extLst>
              <a:ext uri="{FF2B5EF4-FFF2-40B4-BE49-F238E27FC236}">
                <a16:creationId xmlns:a16="http://schemas.microsoft.com/office/drawing/2014/main" id="{3FB828C3-84FC-4597-979A-CF29F2BC72BA}"/>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7290872" y="3524745"/>
            <a:ext cx="585895" cy="453971"/>
          </a:xfrm>
          <a:prstGeom prst="rect">
            <a:avLst/>
          </a:prstGeom>
        </p:spPr>
      </p:pic>
      <p:pic>
        <p:nvPicPr>
          <p:cNvPr id="49" name="Picture 48">
            <a:extLst>
              <a:ext uri="{FF2B5EF4-FFF2-40B4-BE49-F238E27FC236}">
                <a16:creationId xmlns:a16="http://schemas.microsoft.com/office/drawing/2014/main" id="{CF8DD32E-521C-48F3-B87A-02ECED67B773}"/>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7880960" y="3524745"/>
            <a:ext cx="585895" cy="453971"/>
          </a:xfrm>
          <a:prstGeom prst="rect">
            <a:avLst/>
          </a:prstGeom>
        </p:spPr>
      </p:pic>
      <p:sp>
        <p:nvSpPr>
          <p:cNvPr id="52" name="Rectangle 51">
            <a:extLst>
              <a:ext uri="{FF2B5EF4-FFF2-40B4-BE49-F238E27FC236}">
                <a16:creationId xmlns:a16="http://schemas.microsoft.com/office/drawing/2014/main" id="{2BA708BC-C73C-4437-9504-E7E92E93B615}"/>
              </a:ext>
            </a:extLst>
          </p:cNvPr>
          <p:cNvSpPr/>
          <p:nvPr/>
        </p:nvSpPr>
        <p:spPr>
          <a:xfrm>
            <a:off x="8718371" y="3609916"/>
            <a:ext cx="3131697" cy="136960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defTabSz="914400" rtl="0" eaLnBrk="1" fontAlgn="base" latinLnBrk="0" hangingPunct="1">
              <a:lnSpc>
                <a:spcPct val="90000"/>
              </a:lnSpc>
              <a:spcBef>
                <a:spcPts val="600"/>
              </a:spcBef>
              <a:spcAft>
                <a:spcPct val="0"/>
              </a:spcAft>
              <a:buClrTx/>
              <a:buSzTx/>
              <a:tabLst/>
              <a:defRPr/>
            </a:pPr>
            <a:r>
              <a:rPr lang="en-US" sz="1400" dirty="0">
                <a:gradFill>
                  <a:gsLst>
                    <a:gs pos="0">
                      <a:srgbClr val="000000"/>
                    </a:gs>
                    <a:gs pos="100000">
                      <a:srgbClr val="000000"/>
                    </a:gs>
                  </a:gsLst>
                  <a:lin ang="5400000" scaled="0"/>
                </a:gradFill>
                <a:latin typeface="Segoe UI Semibold"/>
              </a:rPr>
              <a:t>Rich data interoperability </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Open Source Analytics</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Azure Machine Learning</a:t>
            </a:r>
          </a:p>
          <a:p>
            <a:pPr marL="285750" lvl="1" indent="-285750" defTabSz="914400" fontAlgn="base">
              <a:lnSpc>
                <a:spcPct val="90000"/>
              </a:lnSpc>
              <a:spcBef>
                <a:spcPts val="600"/>
              </a:spcBef>
              <a:spcAft>
                <a:spcPct val="0"/>
              </a:spcAft>
              <a:buFont typeface="Arial" panose="020B0604020202020204" pitchFamily="34" charset="0"/>
              <a:buChar char="•"/>
              <a:defRPr/>
            </a:pPr>
            <a:r>
              <a:rPr lang="en-US" sz="1400" dirty="0">
                <a:ln w="3175">
                  <a:noFill/>
                </a:ln>
                <a:gradFill>
                  <a:gsLst>
                    <a:gs pos="0">
                      <a:srgbClr val="000000"/>
                    </a:gs>
                    <a:gs pos="100000">
                      <a:srgbClr val="000000"/>
                    </a:gs>
                  </a:gsLst>
                  <a:lin ang="5400000" scaled="1"/>
                </a:gradFill>
                <a:latin typeface="Segoe UI Semibold"/>
                <a:cs typeface="Segoe UI"/>
              </a:rPr>
              <a:t>Azure Synapse Analytics</a:t>
            </a:r>
          </a:p>
          <a:p>
            <a:pPr marL="285750" lvl="1" indent="-285750" defTabSz="914400" fontAlgn="base">
              <a:lnSpc>
                <a:spcPct val="90000"/>
              </a:lnSpc>
              <a:spcBef>
                <a:spcPts val="600"/>
              </a:spcBef>
              <a:spcAft>
                <a:spcPct val="0"/>
              </a:spcAft>
              <a:buFont typeface="Arial" panose="020B0604020202020204" pitchFamily="34" charset="0"/>
              <a:buChar char="•"/>
              <a:defRPr/>
            </a:pPr>
            <a:endParaRPr kumimoji="0" lang="en-US" sz="14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mn-ea"/>
              <a:cs typeface="+mn-cs"/>
            </a:endParaRPr>
          </a:p>
        </p:txBody>
      </p:sp>
      <p:sp>
        <p:nvSpPr>
          <p:cNvPr id="48" name="Arc 47">
            <a:extLst>
              <a:ext uri="{FF2B5EF4-FFF2-40B4-BE49-F238E27FC236}">
                <a16:creationId xmlns:a16="http://schemas.microsoft.com/office/drawing/2014/main" id="{D0A25657-1120-4AF3-81AA-939E1BD571F9}"/>
              </a:ext>
            </a:extLst>
          </p:cNvPr>
          <p:cNvSpPr/>
          <p:nvPr/>
        </p:nvSpPr>
        <p:spPr>
          <a:xfrm rot="18870686">
            <a:off x="2285908" y="3593914"/>
            <a:ext cx="2214594" cy="2664330"/>
          </a:xfrm>
          <a:prstGeom prst="arc">
            <a:avLst/>
          </a:prstGeom>
          <a:ln w="25400">
            <a:solidFill>
              <a:srgbClr val="006FC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F41ABB74-DFA5-430C-B776-A2FA95515562}"/>
              </a:ext>
            </a:extLst>
          </p:cNvPr>
          <p:cNvSpPr/>
          <p:nvPr/>
        </p:nvSpPr>
        <p:spPr>
          <a:xfrm rot="18870686">
            <a:off x="1507725" y="3066874"/>
            <a:ext cx="6459492" cy="6597073"/>
          </a:xfrm>
          <a:prstGeom prst="arc">
            <a:avLst>
              <a:gd name="adj1" fmla="val 16200000"/>
              <a:gd name="adj2" fmla="val 70903"/>
            </a:avLst>
          </a:prstGeom>
          <a:ln w="25400">
            <a:solidFill>
              <a:srgbClr val="006FC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6742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30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6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C38D331BFC684F82A0AE8E9CF4F1E8" ma:contentTypeVersion="18" ma:contentTypeDescription="Create a new document." ma:contentTypeScope="" ma:versionID="0c65431bb8e22e663ededeebf86403ff">
  <xsd:schema xmlns:xsd="http://www.w3.org/2001/XMLSchema" xmlns:xs="http://www.w3.org/2001/XMLSchema" xmlns:p="http://schemas.microsoft.com/office/2006/metadata/properties" xmlns:ns1="http://schemas.microsoft.com/sharepoint/v3" xmlns:ns3="8ab7943f-dfbf-4550-9b99-667c3421792c" xmlns:ns4="dc16ebbd-9d1f-4b3c-82f0-0adf2f662453" targetNamespace="http://schemas.microsoft.com/office/2006/metadata/properties" ma:root="true" ma:fieldsID="63b9216043b61c01b6870d5396b426e1" ns1:_="" ns3:_="" ns4:_="">
    <xsd:import namespace="http://schemas.microsoft.com/sharepoint/v3"/>
    <xsd:import namespace="8ab7943f-dfbf-4550-9b99-667c3421792c"/>
    <xsd:import namespace="dc16ebbd-9d1f-4b3c-82f0-0adf2f662453"/>
    <xsd:element name="properties">
      <xsd:complexType>
        <xsd:sequence>
          <xsd:element name="documentManagement">
            <xsd:complexType>
              <xsd:all>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b7943f-dfbf-4550-9b99-667c3421792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16ebbd-9d1f-4b3c-82f0-0adf2f662453"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AC4DFC-62B3-4D7B-A2AC-D6E2A61EB8B9}">
  <ds:schemaRefs>
    <ds:schemaRef ds:uri="8ab7943f-dfbf-4550-9b99-667c3421792c"/>
    <ds:schemaRef ds:uri="http://purl.org/dc/terms/"/>
    <ds:schemaRef ds:uri="http://purl.org/dc/elements/1.1/"/>
    <ds:schemaRef ds:uri="http://schemas.microsoft.com/office/2006/metadata/properties"/>
    <ds:schemaRef ds:uri="http://schemas.microsoft.com/office/infopath/2007/PartnerControls"/>
    <ds:schemaRef ds:uri="http://purl.org/dc/dcmitype/"/>
    <ds:schemaRef ds:uri="http://schemas.openxmlformats.org/package/2006/metadata/core-properties"/>
    <ds:schemaRef ds:uri="http://schemas.microsoft.com/sharepoint/v3"/>
    <ds:schemaRef ds:uri="http://schemas.microsoft.com/office/2006/documentManagement/types"/>
    <ds:schemaRef ds:uri="dc16ebbd-9d1f-4b3c-82f0-0adf2f662453"/>
    <ds:schemaRef ds:uri="http://www.w3.org/XML/1998/namespace"/>
  </ds:schemaRefs>
</ds:datastoreItem>
</file>

<file path=customXml/itemProps2.xml><?xml version="1.0" encoding="utf-8"?>
<ds:datastoreItem xmlns:ds="http://schemas.openxmlformats.org/officeDocument/2006/customXml" ds:itemID="{7B2EA2C7-3DF0-48AF-A394-D24AEADEFF9A}">
  <ds:schemaRefs>
    <ds:schemaRef ds:uri="http://schemas.microsoft.com/sharepoint/v3/contenttype/forms"/>
  </ds:schemaRefs>
</ds:datastoreItem>
</file>

<file path=customXml/itemProps3.xml><?xml version="1.0" encoding="utf-8"?>
<ds:datastoreItem xmlns:ds="http://schemas.openxmlformats.org/officeDocument/2006/customXml" ds:itemID="{03B8E5CD-9602-4B72-89DF-2DBF321E96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ab7943f-dfbf-4550-9b99-667c3421792c"/>
    <ds:schemaRef ds:uri="dc16ebbd-9d1f-4b3c-82f0-0adf2f6624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1978</TotalTime>
  <Words>2137</Words>
  <Application>Microsoft Macintosh PowerPoint</Application>
  <PresentationFormat>Widescreen</PresentationFormat>
  <Paragraphs>379</Paragraphs>
  <Slides>23</Slides>
  <Notes>17</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Arial</vt:lpstr>
      <vt:lpstr>Calibri</vt:lpstr>
      <vt:lpstr>Calibri Light</vt:lpstr>
      <vt:lpstr>Consolas</vt:lpstr>
      <vt:lpstr>Segoe UI</vt:lpstr>
      <vt:lpstr>Segoe UI Light</vt:lpstr>
      <vt:lpstr>Segoe UI Light (Headings)</vt:lpstr>
      <vt:lpstr>Segoe UI Semibold</vt:lpstr>
      <vt:lpstr>Segoe UI Semilight</vt:lpstr>
      <vt:lpstr>Wingdings</vt:lpstr>
      <vt:lpstr>5-50203_Microsoft_Ignite_Template</vt:lpstr>
      <vt:lpstr>White Template</vt:lpstr>
      <vt:lpstr>Office Theme</vt:lpstr>
      <vt:lpstr>White Template</vt:lpstr>
      <vt:lpstr>Azure Time Series Insights Overview</vt:lpstr>
      <vt:lpstr>Microsoft’s comprehensive IoT product portfolio </vt:lpstr>
      <vt:lpstr>Azure Time Series Insights (TSI)</vt:lpstr>
      <vt:lpstr>Azure Time Series Insights </vt:lpstr>
      <vt:lpstr>Azure Time Series Insights (TSI)</vt:lpstr>
      <vt:lpstr>Azure Time Series Insights (TSI)</vt:lpstr>
      <vt:lpstr>Azure Time Series Insights (TSI)</vt:lpstr>
      <vt:lpstr>Azure Time Series Insights (TSI)</vt:lpstr>
      <vt:lpstr>Azure Time Series Insights (TSI)</vt:lpstr>
      <vt:lpstr>Azure Time Series Insights (TSI)</vt:lpstr>
      <vt:lpstr>Azure Time Series Insights (TSI)</vt:lpstr>
      <vt:lpstr>Demo</vt:lpstr>
      <vt:lpstr>PowerPoint Presentation</vt:lpstr>
      <vt:lpstr>Operational intelligence and process insights</vt:lpstr>
      <vt:lpstr>Condition monitoring</vt:lpstr>
      <vt:lpstr>TSI High Level Architecture</vt:lpstr>
      <vt:lpstr>PowerPoint Presentation</vt:lpstr>
      <vt:lpstr>PowerPoint Presentation</vt:lpstr>
      <vt:lpstr>Case Study: Manufacturing</vt:lpstr>
      <vt:lpstr>Case Study: Smart Buildings</vt:lpstr>
      <vt:lpstr>Key Customer Use Cases</vt:lpstr>
      <vt:lpstr>Resources</vt:lpstr>
      <vt:lpstr>Azure Time Series Insights PAYG 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Time Series Insights Overview</dc:title>
  <dc:creator>Katrien De Graeve</dc:creator>
  <cp:lastModifiedBy>Arturo Quiroga</cp:lastModifiedBy>
  <cp:revision>5</cp:revision>
  <dcterms:created xsi:type="dcterms:W3CDTF">2020-06-30T08:37:10Z</dcterms:created>
  <dcterms:modified xsi:type="dcterms:W3CDTF">2021-12-08T21:11:56Z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2020-06-30T08:38:09Z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456e0e80-9093-465c-954e-090da3939f56</vt:lpwstr>
  </property>
  <property fmtid="{D5CDD505-2E9C-101B-9397-08002B2CF9AE}" pid="8" name="MSIP_Label_f42aa342-8706-4288-bd11-ebb85995028c_ContentBits">
    <vt:lpwstr>0</vt:lpwstr>
  </property>
  <property fmtid="{D5CDD505-2E9C-101B-9397-08002B2CF9AE}" pid="9" name="ContentTypeId">
    <vt:lpwstr>0x0101000DC38D331BFC684F82A0AE8E9CF4F1E8</vt:lpwstr>
  </property>
</Properties>
</file>